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449" r:id="rId3"/>
    <p:sldId id="491" r:id="rId4"/>
    <p:sldId id="462" r:id="rId5"/>
    <p:sldId id="471" r:id="rId6"/>
    <p:sldId id="480" r:id="rId7"/>
    <p:sldId id="481" r:id="rId8"/>
    <p:sldId id="482" r:id="rId9"/>
    <p:sldId id="455" r:id="rId10"/>
    <p:sldId id="424" r:id="rId11"/>
    <p:sldId id="454" r:id="rId12"/>
    <p:sldId id="490" r:id="rId13"/>
    <p:sldId id="484" r:id="rId14"/>
    <p:sldId id="457" r:id="rId15"/>
    <p:sldId id="466" r:id="rId16"/>
    <p:sldId id="464" r:id="rId17"/>
    <p:sldId id="463" r:id="rId18"/>
    <p:sldId id="468" r:id="rId19"/>
    <p:sldId id="430" r:id="rId20"/>
    <p:sldId id="431" r:id="rId21"/>
    <p:sldId id="435" r:id="rId22"/>
    <p:sldId id="436" r:id="rId23"/>
    <p:sldId id="467" r:id="rId24"/>
    <p:sldId id="469" r:id="rId25"/>
    <p:sldId id="473" r:id="rId26"/>
    <p:sldId id="478" r:id="rId27"/>
    <p:sldId id="479" r:id="rId28"/>
    <p:sldId id="483" r:id="rId29"/>
    <p:sldId id="411" r:id="rId30"/>
    <p:sldId id="458" r:id="rId31"/>
  </p:sldIdLst>
  <p:sldSz cx="12192000" cy="6858000"/>
  <p:notesSz cx="6858000" cy="9144000"/>
  <p:embeddedFontLst>
    <p:embeddedFont>
      <p:font typeface="IBM Plex Sans" panose="020B0604020202020204" charset="0"/>
      <p:regular r:id="rId33"/>
      <p:bold r:id="rId34"/>
      <p:italic r:id="rId35"/>
      <p:boldItalic r:id="rId36"/>
    </p:embeddedFont>
    <p:embeddedFont>
      <p:font typeface="Roboto Medium" panose="02000000000000000000" pitchFamily="2" charset="0"/>
      <p:regular r:id="rId37"/>
      <p:italic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Inter" panose="020B0604020202020204" charset="0"/>
      <p:regular r:id="rId43"/>
      <p:bold r:id="rId44"/>
      <p:italic r:id="rId45"/>
      <p:boldItalic r:id="rId46"/>
    </p:embeddedFont>
    <p:embeddedFont>
      <p:font typeface="Raleway" pitchFamily="2" charset="-52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77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0" roundtripDataSignature="AMtx7mj3sTd9pDXQHbOoTcPDxTbIlpDe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721B3B-0D66-4FE6-9305-22E177A7C09E}">
  <a:tblStyle styleId="{3A721B3B-0D66-4FE6-9305-22E177A7C09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523" autoAdjust="0"/>
    <p:restoredTop sz="94658"/>
  </p:normalViewPr>
  <p:slideViewPr>
    <p:cSldViewPr snapToGrid="0">
      <p:cViewPr>
        <p:scale>
          <a:sx n="75" d="100"/>
          <a:sy n="75" d="100"/>
        </p:scale>
        <p:origin x="2700" y="600"/>
      </p:cViewPr>
      <p:guideLst>
        <p:guide orient="horz" pos="2160"/>
        <p:guide pos="3840"/>
        <p:guide pos="7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11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110" Type="http://customschemas.google.com/relationships/presentationmetadata" Target="metadata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1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56a47fe6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g1356a47fe6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2625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6137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341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norkel.ai/data-centric-ai/weak-supervision/" TargetMode="External"/><Relationship Id="rId2" Type="http://schemas.openxmlformats.org/officeDocument/2006/relationships/hyperlink" Target="https://blog.roboflow.com/label-data-with-grounded-sam-2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toloka.ai/" TargetMode="External"/><Relationship Id="rId7" Type="http://schemas.openxmlformats.org/officeDocument/2006/relationships/hyperlink" Target="https://github.com/zenml-io/awesome-open-data-annotation" TargetMode="External"/><Relationship Id="rId2" Type="http://schemas.openxmlformats.org/officeDocument/2006/relationships/hyperlink" Target="https://developers.sber.ru/portal/products/tagm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roboflow.com/annotate/annotation-tools" TargetMode="External"/><Relationship Id="rId5" Type="http://schemas.openxmlformats.org/officeDocument/2006/relationships/hyperlink" Target="https://www.cvat.ai/" TargetMode="External"/><Relationship Id="rId4" Type="http://schemas.openxmlformats.org/officeDocument/2006/relationships/hyperlink" Target="https://github.com/labelmeai/labelm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rasbt.github.io/mlxtend/user_guide/evaluate/combined_ftest_5x2cv/" TargetMode="External"/><Relationship Id="rId2" Type="http://schemas.openxmlformats.org/officeDocument/2006/relationships/hyperlink" Target="http://www.machinelearning.ru/wiki/index.php?title=%D0%9A%D1%80%D0%B8%D1%82%D0%B5%D1%80%D0%B8%D0%B9_%D0%9C%D0%B0%D0%BA-%D0%9D%D0%B8%D0%BC%D0%B0%D1%80%D0%B0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56a47fe64_0_3"/>
          <p:cNvSpPr txBox="1">
            <a:spLocks noGrp="1"/>
          </p:cNvSpPr>
          <p:nvPr>
            <p:ph type="ctrTitle"/>
          </p:nvPr>
        </p:nvSpPr>
        <p:spPr>
          <a:xfrm>
            <a:off x="4572551" y="3429002"/>
            <a:ext cx="7741919" cy="104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52396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505"/>
              <a:buFont typeface="Raleway"/>
              <a:buNone/>
            </a:pPr>
            <a:r>
              <a:rPr lang="ru-RU" sz="4400" dirty="0">
                <a:solidFill>
                  <a:srgbClr val="C00000"/>
                </a:solidFill>
                <a:latin typeface="+mn-lt"/>
                <a:ea typeface="Roboto Medium"/>
                <a:cs typeface="Roboto Medium"/>
                <a:sym typeface="Roboto Medium"/>
              </a:rPr>
              <a:t>Дата-</a:t>
            </a:r>
            <a:r>
              <a:rPr lang="ru-RU" sz="4400" dirty="0" err="1">
                <a:solidFill>
                  <a:srgbClr val="C00000"/>
                </a:solidFill>
                <a:latin typeface="+mn-lt"/>
                <a:ea typeface="Roboto Medium"/>
                <a:cs typeface="Roboto Medium"/>
                <a:sym typeface="Roboto Medium"/>
              </a:rPr>
              <a:t>центричный</a:t>
            </a:r>
            <a:r>
              <a:rPr lang="ru-RU" sz="4400" dirty="0">
                <a:solidFill>
                  <a:srgbClr val="C00000"/>
                </a:solidFill>
                <a:latin typeface="+mn-lt"/>
                <a:ea typeface="Roboto Medium"/>
                <a:cs typeface="Roboto Medium"/>
                <a:sym typeface="Roboto Medium"/>
              </a:rPr>
              <a:t> подход. </a:t>
            </a:r>
          </a:p>
        </p:txBody>
      </p:sp>
      <p:pic>
        <p:nvPicPr>
          <p:cNvPr id="2" name="Google Shape;103;p3">
            <a:extLst>
              <a:ext uri="{FF2B5EF4-FFF2-40B4-BE49-F238E27FC236}">
                <a16:creationId xmlns:a16="http://schemas.microsoft.com/office/drawing/2014/main" id="{B342DDB1-2CEC-E64A-291B-BE3006CAA38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330" t="27061" r="44625" b="33918"/>
          <a:stretch/>
        </p:blipFill>
        <p:spPr>
          <a:xfrm>
            <a:off x="10004034" y="129121"/>
            <a:ext cx="2016631" cy="107024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73CA2-7A50-2305-BFB7-52A407CF9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7ACA68-FD3B-242B-F5F6-9DD5E522D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19" y="109727"/>
            <a:ext cx="10515600" cy="698404"/>
          </a:xfrm>
        </p:spPr>
        <p:txBody>
          <a:bodyPr/>
          <a:lstStyle/>
          <a:p>
            <a:r>
              <a:rPr lang="ru-RU" dirty="0">
                <a:latin typeface="+mn-lt"/>
              </a:rPr>
              <a:t>Разметка данных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A81F86-6B8E-EC9A-8E6F-DA541C89C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43" y="611668"/>
            <a:ext cx="12026938" cy="6020108"/>
          </a:xfrm>
        </p:spPr>
        <p:txBody>
          <a:bodyPr>
            <a:noAutofit/>
          </a:bodyPr>
          <a:lstStyle/>
          <a:p>
            <a:pPr marL="357188" indent="-238125"/>
            <a:r>
              <a:rPr lang="en-US" sz="2100" b="1" dirty="0">
                <a:latin typeface="+mn-lt"/>
              </a:rPr>
              <a:t>Unsupervised learning </a:t>
            </a:r>
            <a:r>
              <a:rPr lang="ru-RU" sz="2100" dirty="0">
                <a:latin typeface="+mn-lt"/>
              </a:rPr>
              <a:t>Нет разметки (есть критерии ответов) </a:t>
            </a:r>
            <a:endParaRPr lang="en-US" sz="2100" dirty="0">
              <a:latin typeface="+mn-lt"/>
            </a:endParaRPr>
          </a:p>
          <a:p>
            <a:pPr marL="357188" indent="-242888"/>
            <a:r>
              <a:rPr lang="en-US" sz="2100" b="1" dirty="0">
                <a:latin typeface="+mn-lt"/>
              </a:rPr>
              <a:t>Supervised learning </a:t>
            </a:r>
            <a:r>
              <a:rPr lang="ru-RU" sz="2100" dirty="0">
                <a:latin typeface="+mn-lt"/>
              </a:rPr>
              <a:t>Полная разметка данных </a:t>
            </a:r>
            <a:endParaRPr lang="ru-RU" sz="2100" b="1" dirty="0">
              <a:latin typeface="+mn-lt"/>
            </a:endParaRPr>
          </a:p>
          <a:p>
            <a:pPr lvl="1"/>
            <a:r>
              <a:rPr lang="ru-RU" sz="2100" dirty="0">
                <a:latin typeface="+mn-lt"/>
              </a:rPr>
              <a:t>Ручная разметка</a:t>
            </a:r>
          </a:p>
          <a:p>
            <a:pPr lvl="1"/>
            <a:r>
              <a:rPr lang="ru-RU" sz="2100" dirty="0">
                <a:latin typeface="+mn-lt"/>
              </a:rPr>
              <a:t>Генеративная разметка данных </a:t>
            </a:r>
            <a:r>
              <a:rPr lang="en-US" sz="2100" dirty="0">
                <a:latin typeface="+mn-lt"/>
              </a:rPr>
              <a:t>(</a:t>
            </a:r>
            <a:r>
              <a:rPr lang="ru-RU" altLang="ru-RU" sz="2100" dirty="0">
                <a:solidFill>
                  <a:schemeClr val="tx1"/>
                </a:solidFill>
                <a:latin typeface="+mn-lt"/>
                <a:hlinkClick r:id="rId2"/>
              </a:rPr>
              <a:t>Segment </a:t>
            </a:r>
            <a:r>
              <a:rPr lang="ru-RU" altLang="ru-RU" sz="2100" dirty="0" err="1">
                <a:solidFill>
                  <a:schemeClr val="tx1"/>
                </a:solidFill>
                <a:latin typeface="+mn-lt"/>
                <a:hlinkClick r:id="rId2"/>
              </a:rPr>
              <a:t>Anything</a:t>
            </a:r>
            <a:r>
              <a:rPr lang="ru-RU" sz="2100" dirty="0">
                <a:latin typeface="+mn-lt"/>
              </a:rPr>
              <a:t>, + </a:t>
            </a:r>
            <a:r>
              <a:rPr lang="ru-RU" sz="2100" dirty="0" err="1">
                <a:latin typeface="+mn-lt"/>
              </a:rPr>
              <a:t>промпты</a:t>
            </a:r>
            <a:r>
              <a:rPr lang="en-US" sz="2100" dirty="0">
                <a:latin typeface="+mn-lt"/>
              </a:rPr>
              <a:t>)</a:t>
            </a:r>
            <a:r>
              <a:rPr lang="ru-RU" sz="2100" dirty="0">
                <a:latin typeface="+mn-lt"/>
              </a:rPr>
              <a:t> </a:t>
            </a:r>
            <a:r>
              <a:rPr lang="en-US" sz="2100" dirty="0">
                <a:latin typeface="+mn-lt"/>
              </a:rPr>
              <a:t> </a:t>
            </a:r>
          </a:p>
          <a:p>
            <a:pPr lvl="1"/>
            <a:r>
              <a:rPr lang="ru-RU" sz="2100" dirty="0">
                <a:latin typeface="+mn-lt"/>
              </a:rPr>
              <a:t>Естественные метеки (напр. Оценка перевода в </a:t>
            </a:r>
            <a:r>
              <a:rPr lang="en-US" sz="2100" dirty="0">
                <a:latin typeface="+mn-lt"/>
              </a:rPr>
              <a:t>Ya translate</a:t>
            </a:r>
            <a:r>
              <a:rPr lang="ru-RU" sz="2100" dirty="0">
                <a:latin typeface="+mn-lt"/>
              </a:rPr>
              <a:t>, Human</a:t>
            </a:r>
            <a:r>
              <a:rPr lang="en-US" sz="2100" dirty="0">
                <a:latin typeface="+mn-lt"/>
              </a:rPr>
              <a:t> in the Loop, RLHF)</a:t>
            </a:r>
            <a:endParaRPr lang="ru-RU" sz="2100" dirty="0">
              <a:latin typeface="+mn-lt"/>
            </a:endParaRPr>
          </a:p>
          <a:p>
            <a:r>
              <a:rPr lang="en" sz="2100" b="1" dirty="0">
                <a:latin typeface="+mn-lt"/>
              </a:rPr>
              <a:t>Semi-supervised</a:t>
            </a:r>
            <a:r>
              <a:rPr lang="ru-RU" sz="2100" dirty="0">
                <a:latin typeface="+mn-lt"/>
              </a:rPr>
              <a:t> (</a:t>
            </a:r>
            <a:r>
              <a:rPr lang="ru-RU" sz="1800" dirty="0">
                <a:latin typeface="+mn-lt"/>
              </a:rPr>
              <a:t>часть данных размечена, остальные размечаются в процессе обучения моделей)</a:t>
            </a:r>
            <a:endParaRPr lang="ru-RU" sz="2100" dirty="0">
              <a:latin typeface="+mn-lt"/>
            </a:endParaRPr>
          </a:p>
          <a:p>
            <a:pPr lvl="1"/>
            <a:r>
              <a:rPr lang="ru-RU" sz="2100" dirty="0">
                <a:latin typeface="+mn-lt"/>
              </a:rPr>
              <a:t>Через </a:t>
            </a:r>
            <a:r>
              <a:rPr lang="ru-RU" sz="2100" dirty="0" err="1">
                <a:latin typeface="+mn-lt"/>
              </a:rPr>
              <a:t>доразметку</a:t>
            </a:r>
            <a:r>
              <a:rPr lang="ru-RU" sz="2100" dirty="0">
                <a:latin typeface="+mn-lt"/>
              </a:rPr>
              <a:t> части данных </a:t>
            </a:r>
          </a:p>
          <a:p>
            <a:pPr lvl="1"/>
            <a:r>
              <a:rPr lang="ru-RU" sz="2100" dirty="0">
                <a:latin typeface="+mn-lt"/>
              </a:rPr>
              <a:t>Мета обучение (напр. обучим модель на готовых данных, остальные размечаем и на них обучаемся размечать готовые данные)</a:t>
            </a:r>
          </a:p>
          <a:p>
            <a:pPr lvl="1"/>
            <a:r>
              <a:rPr lang="ru-RU" sz="2100" b="1" dirty="0">
                <a:latin typeface="+mn-lt"/>
              </a:rPr>
              <a:t>Само-разметка (</a:t>
            </a:r>
            <a:r>
              <a:rPr lang="en-US" sz="2100" b="1" dirty="0">
                <a:latin typeface="+mn-lt"/>
              </a:rPr>
              <a:t>Self-supervised learning</a:t>
            </a:r>
            <a:r>
              <a:rPr lang="ru-RU" sz="2100" b="1" dirty="0">
                <a:latin typeface="+mn-lt"/>
              </a:rPr>
              <a:t>) </a:t>
            </a:r>
            <a:r>
              <a:rPr lang="ru-RU" sz="2100" dirty="0">
                <a:latin typeface="+mn-lt"/>
              </a:rPr>
              <a:t>– Модель сама </a:t>
            </a:r>
            <a:r>
              <a:rPr lang="ru-RU" sz="2100" dirty="0" err="1">
                <a:latin typeface="+mn-lt"/>
              </a:rPr>
              <a:t>переразмечает</a:t>
            </a:r>
            <a:r>
              <a:rPr lang="ru-RU" sz="2100" dirty="0">
                <a:latin typeface="+mn-lt"/>
              </a:rPr>
              <a:t> все данные в процессе обучения</a:t>
            </a:r>
            <a:r>
              <a:rPr lang="en-US" sz="2100" dirty="0">
                <a:latin typeface="+mn-lt"/>
              </a:rPr>
              <a:t> </a:t>
            </a:r>
            <a:r>
              <a:rPr lang="ru-RU" sz="2100" dirty="0">
                <a:latin typeface="+mn-lt"/>
              </a:rPr>
              <a:t>для себя.</a:t>
            </a:r>
            <a:endParaRPr lang="en-US" sz="2100" b="1" dirty="0">
              <a:latin typeface="+mn-lt"/>
            </a:endParaRPr>
          </a:p>
          <a:p>
            <a:pPr lvl="1"/>
            <a:r>
              <a:rPr lang="ru-RU" sz="2100" b="1" dirty="0">
                <a:latin typeface="+mn-lt"/>
              </a:rPr>
              <a:t>Слабая разметка </a:t>
            </a:r>
            <a:r>
              <a:rPr lang="en-US" sz="2100" b="1" dirty="0">
                <a:latin typeface="+mn-lt"/>
              </a:rPr>
              <a:t>(weak supervised) </a:t>
            </a:r>
            <a:r>
              <a:rPr lang="ru-RU" sz="2100" b="1" dirty="0">
                <a:latin typeface="+mn-lt"/>
              </a:rPr>
              <a:t> </a:t>
            </a:r>
            <a:r>
              <a:rPr lang="ru-RU" sz="2100" dirty="0">
                <a:latin typeface="+mn-lt"/>
              </a:rPr>
              <a:t>– метки лишь косвенно определяют ожидаемые результаты или метки сильно зашумлены: </a:t>
            </a:r>
          </a:p>
          <a:p>
            <a:pPr lvl="2"/>
            <a:r>
              <a:rPr lang="ru-RU" sz="2100" dirty="0">
                <a:latin typeface="+mn-lt"/>
              </a:rPr>
              <a:t>Программируемые </a:t>
            </a:r>
            <a:r>
              <a:rPr lang="ru-RU" sz="2100" dirty="0" err="1">
                <a:latin typeface="+mn-lt"/>
              </a:rPr>
              <a:t>датасеты</a:t>
            </a:r>
            <a:r>
              <a:rPr lang="ru-RU" sz="2100" dirty="0">
                <a:latin typeface="+mn-lt"/>
              </a:rPr>
              <a:t> </a:t>
            </a:r>
            <a:r>
              <a:rPr lang="ru-RU" altLang="ru-RU" sz="2100" dirty="0" err="1">
                <a:solidFill>
                  <a:schemeClr val="tx1"/>
                </a:solidFill>
                <a:latin typeface="+mn-lt"/>
                <a:hlinkClick r:id="rId3"/>
              </a:rPr>
              <a:t>Sonrkel</a:t>
            </a:r>
            <a:r>
              <a:rPr lang="ru-RU" sz="2100" dirty="0">
                <a:latin typeface="+mn-lt"/>
              </a:rPr>
              <a:t> (через правила)</a:t>
            </a:r>
            <a:r>
              <a:rPr lang="en" sz="2100" dirty="0">
                <a:latin typeface="+mn-lt"/>
              </a:rPr>
              <a:t> </a:t>
            </a:r>
            <a:endParaRPr lang="ru-RU" sz="2100" dirty="0">
              <a:latin typeface="+mn-lt"/>
            </a:endParaRPr>
          </a:p>
          <a:p>
            <a:pPr lvl="2"/>
            <a:r>
              <a:rPr lang="ru-RU" sz="2100" dirty="0">
                <a:latin typeface="+mn-lt"/>
              </a:rPr>
              <a:t>Разметка классов, а объекты найдутся</a:t>
            </a:r>
          </a:p>
          <a:p>
            <a:pPr lvl="1"/>
            <a:r>
              <a:rPr lang="en-US" sz="1700" b="1" dirty="0">
                <a:latin typeface="+mn-lt"/>
              </a:rPr>
              <a:t>Reinforcement learning</a:t>
            </a:r>
            <a:r>
              <a:rPr lang="ru-RU" sz="1700" b="1" dirty="0">
                <a:latin typeface="+mn-lt"/>
              </a:rPr>
              <a:t> (обучение с подкреплением)</a:t>
            </a:r>
            <a:r>
              <a:rPr lang="en-US" sz="1700" b="1" dirty="0">
                <a:latin typeface="+mn-lt"/>
              </a:rPr>
              <a:t> </a:t>
            </a:r>
            <a:r>
              <a:rPr lang="en-US" sz="1700" dirty="0">
                <a:latin typeface="+mn-lt"/>
              </a:rPr>
              <a:t>– </a:t>
            </a:r>
            <a:r>
              <a:rPr lang="ru-RU" sz="1700" dirty="0">
                <a:latin typeface="+mn-lt"/>
              </a:rPr>
              <a:t>агент взаимодействует со средой на основе заданных правил, </a:t>
            </a:r>
            <a:r>
              <a:rPr lang="ru-RU" sz="1700" dirty="0" err="1">
                <a:latin typeface="+mn-lt"/>
              </a:rPr>
              <a:t>максимизируя</a:t>
            </a:r>
            <a:r>
              <a:rPr lang="ru-RU" sz="1700" dirty="0">
                <a:latin typeface="+mn-lt"/>
              </a:rPr>
              <a:t> награду </a:t>
            </a:r>
          </a:p>
          <a:p>
            <a:endParaRPr lang="ru-RU" sz="21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524195-73F6-4495-728F-9250975B23DB}"/>
              </a:ext>
            </a:extLst>
          </p:cNvPr>
          <p:cNvSpPr txBox="1"/>
          <p:nvPr/>
        </p:nvSpPr>
        <p:spPr>
          <a:xfrm>
            <a:off x="8041510" y="6550223"/>
            <a:ext cx="609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latin typeface="+mn-lt"/>
              </a:rPr>
              <a:t>https://</a:t>
            </a:r>
            <a:r>
              <a:rPr lang="en" dirty="0" err="1">
                <a:latin typeface="+mn-lt"/>
              </a:rPr>
              <a:t>kolodezev.ru</a:t>
            </a:r>
            <a:r>
              <a:rPr lang="en" dirty="0">
                <a:latin typeface="+mn-lt"/>
              </a:rPr>
              <a:t>/download/mlsysd3ods.pdf</a:t>
            </a:r>
            <a:endParaRPr lang="ru-RU" dirty="0">
              <a:latin typeface="+mn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307946" y="6323999"/>
            <a:ext cx="55451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https://github.com/fuzzylabs/awesome-open-mlops#data-annotation</a:t>
            </a:r>
          </a:p>
        </p:txBody>
      </p:sp>
    </p:spTree>
    <p:extLst>
      <p:ext uri="{BB962C8B-B14F-4D97-AF65-F5344CB8AC3E}">
        <p14:creationId xmlns:p14="http://schemas.microsoft.com/office/powerpoint/2010/main" val="388575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73CA2-7A50-2305-BFB7-52A407CF9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7ACA68-FD3B-242B-F5F6-9DD5E522D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22" y="32160"/>
            <a:ext cx="10515600" cy="912963"/>
          </a:xfrm>
        </p:spPr>
        <p:txBody>
          <a:bodyPr/>
          <a:lstStyle/>
          <a:p>
            <a:r>
              <a:rPr lang="ru-RU" dirty="0">
                <a:latin typeface="+mn-lt"/>
              </a:rPr>
              <a:t>Специфика разметки данных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A81F86-6B8E-EC9A-8E6F-DA541C89C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" y="661690"/>
            <a:ext cx="11868150" cy="5857874"/>
          </a:xfrm>
        </p:spPr>
        <p:txBody>
          <a:bodyPr>
            <a:noAutofit/>
          </a:bodyPr>
          <a:lstStyle/>
          <a:p>
            <a:pPr marL="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b="1" dirty="0">
                <a:latin typeface="+mn-lt"/>
              </a:rPr>
              <a:t>Смещенные метки </a:t>
            </a:r>
            <a:r>
              <a:rPr lang="ru-RU" sz="2100" dirty="0">
                <a:latin typeface="+mn-lt"/>
              </a:rPr>
              <a:t>(</a:t>
            </a:r>
            <a:r>
              <a:rPr lang="ru-RU" sz="2100" dirty="0" err="1">
                <a:latin typeface="+mn-lt"/>
              </a:rPr>
              <a:t>напр</a:t>
            </a:r>
            <a:r>
              <a:rPr lang="en-US" sz="2100" dirty="0">
                <a:latin typeface="+mn-lt"/>
              </a:rPr>
              <a:t>.</a:t>
            </a:r>
            <a:r>
              <a:rPr lang="ru-RU" sz="2100" dirty="0">
                <a:latin typeface="+mn-lt"/>
              </a:rPr>
              <a:t> завесить от школы эксперта – врача, </a:t>
            </a:r>
            <a:r>
              <a:rPr lang="en-US" sz="1800" b="1" dirty="0">
                <a:latin typeface="+mn-lt"/>
              </a:rPr>
              <a:t>Selection Bias</a:t>
            </a:r>
            <a:r>
              <a:rPr lang="ru-RU" sz="2100" dirty="0">
                <a:latin typeface="+mn-lt"/>
              </a:rPr>
              <a:t>)</a:t>
            </a:r>
          </a:p>
          <a:p>
            <a:pPr marL="800100"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800" dirty="0">
                <a:latin typeface="+mn-lt"/>
              </a:rPr>
              <a:t>Могут влиять инструментальные ошибки получения данных. Напр. пиксели на самом деле не одинаковы.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b="1" dirty="0">
                <a:latin typeface="+mn-lt"/>
              </a:rPr>
              <a:t>Дрифт метки данных </a:t>
            </a:r>
            <a:r>
              <a:rPr lang="ru-RU" sz="2100" dirty="0">
                <a:latin typeface="+mn-lt"/>
              </a:rPr>
              <a:t>(то что раньше было нормой стало не нормой, </a:t>
            </a:r>
            <a:r>
              <a:rPr lang="en-US" sz="2000" b="1" dirty="0">
                <a:latin typeface="+mn-lt"/>
              </a:rPr>
              <a:t>Sourcing data</a:t>
            </a:r>
            <a:r>
              <a:rPr lang="ru-RU" sz="2000" b="1" dirty="0">
                <a:latin typeface="+mn-lt"/>
              </a:rPr>
              <a:t> </a:t>
            </a:r>
            <a:r>
              <a:rPr lang="ru-RU" sz="2000" b="1" dirty="0" err="1">
                <a:latin typeface="+mn-lt"/>
              </a:rPr>
              <a:t>bi</a:t>
            </a:r>
            <a:r>
              <a:rPr lang="en-US" sz="2000" b="1" dirty="0">
                <a:latin typeface="+mn-lt"/>
              </a:rPr>
              <a:t>as</a:t>
            </a:r>
            <a:r>
              <a:rPr lang="ru-RU" sz="2100" dirty="0">
                <a:latin typeface="+mn-lt"/>
              </a:rPr>
              <a:t>) </a:t>
            </a:r>
          </a:p>
          <a:p>
            <a:pPr marL="800100"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800" dirty="0">
                <a:latin typeface="+mn-lt"/>
              </a:rPr>
              <a:t>Во многих реальных приложениях ML набор данных не фиксирован! 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b="1" dirty="0">
                <a:latin typeface="+mn-lt"/>
              </a:rPr>
              <a:t>Случайные ошибки метки данных,</a:t>
            </a:r>
            <a:r>
              <a:rPr lang="ru-RU" sz="2100" dirty="0">
                <a:latin typeface="+mn-lt"/>
              </a:rPr>
              <a:t>, </a:t>
            </a:r>
          </a:p>
          <a:p>
            <a:pPr marL="800100"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700" dirty="0">
                <a:latin typeface="+mn-lt"/>
              </a:rPr>
              <a:t>Выявление ошибок в </a:t>
            </a:r>
            <a:r>
              <a:rPr lang="en-US" sz="1700" dirty="0" err="1">
                <a:latin typeface="+mn-lt"/>
              </a:rPr>
              <a:t>ра</a:t>
            </a:r>
            <a:r>
              <a:rPr lang="ru-RU" sz="1700" dirty="0" err="1">
                <a:latin typeface="+mn-lt"/>
              </a:rPr>
              <a:t>зметке</a:t>
            </a:r>
            <a:r>
              <a:rPr lang="ru-RU" sz="1700" dirty="0">
                <a:latin typeface="+mn-lt"/>
              </a:rPr>
              <a:t> данных </a:t>
            </a:r>
            <a:r>
              <a:rPr lang="en" sz="1700" dirty="0">
                <a:latin typeface="+mn-lt"/>
              </a:rPr>
              <a:t>cleanlab</a:t>
            </a:r>
            <a:endParaRPr lang="ru-RU" sz="1700" dirty="0">
              <a:latin typeface="+mn-lt"/>
            </a:endParaRPr>
          </a:p>
          <a:p>
            <a:pPr marL="800100"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700" dirty="0">
                <a:latin typeface="+mn-lt"/>
              </a:rPr>
              <a:t>Напр. для </a:t>
            </a:r>
            <a:r>
              <a:rPr lang="en-US" sz="1700" dirty="0" err="1">
                <a:latin typeface="+mn-lt"/>
              </a:rPr>
              <a:t>obj</a:t>
            </a:r>
            <a:r>
              <a:rPr lang="en-US" sz="1700" dirty="0">
                <a:latin typeface="+mn-lt"/>
              </a:rPr>
              <a:t> </a:t>
            </a:r>
            <a:r>
              <a:rPr lang="en-US" sz="1700" dirty="0" err="1">
                <a:latin typeface="+mn-lt"/>
              </a:rPr>
              <a:t>det</a:t>
            </a:r>
            <a:r>
              <a:rPr lang="en-US" sz="1700" dirty="0">
                <a:latin typeface="+mn-lt"/>
              </a:rPr>
              <a:t> </a:t>
            </a:r>
            <a:r>
              <a:rPr lang="ru-RU" sz="1700" dirty="0">
                <a:latin typeface="+mn-lt"/>
              </a:rPr>
              <a:t>влияет что одни и те же объекты будут иметь немного разные рамки на разных изображениях</a:t>
            </a:r>
          </a:p>
          <a:p>
            <a:pPr marL="800100"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800" dirty="0">
                <a:latin typeface="+mn-lt"/>
              </a:rPr>
              <a:t>выбросы, пропуски</a:t>
            </a:r>
            <a:r>
              <a:rPr lang="ru-RU" sz="1700" dirty="0">
                <a:latin typeface="+mn-lt"/>
              </a:rPr>
              <a:t> могут быть не учтены в разметке (нужно чистить данные перед разметкой)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200" u="sng" dirty="0">
                <a:latin typeface="+mn-lt"/>
              </a:rPr>
              <a:t>Разметка может быть одинарной или с перекрытием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b="1" dirty="0">
                <a:latin typeface="+mn-lt"/>
              </a:rPr>
              <a:t>Не те обучающие данные </a:t>
            </a:r>
            <a:r>
              <a:rPr lang="ru-RU" sz="2100" dirty="0">
                <a:latin typeface="+mn-lt"/>
              </a:rPr>
              <a:t>GIG</a:t>
            </a:r>
            <a:r>
              <a:rPr lang="en-US" sz="2100" dirty="0">
                <a:latin typeface="+mn-lt"/>
              </a:rPr>
              <a:t>O – </a:t>
            </a:r>
            <a:r>
              <a:rPr lang="en-US" sz="2100" dirty="0" err="1">
                <a:latin typeface="+mn-lt"/>
              </a:rPr>
              <a:t>му</a:t>
            </a:r>
            <a:r>
              <a:rPr lang="ru-RU" sz="2100" dirty="0">
                <a:latin typeface="+mn-lt"/>
              </a:rPr>
              <a:t>сор на входе – мусор на выходе </a:t>
            </a:r>
            <a:endParaRPr lang="en-US" sz="2100" dirty="0">
              <a:latin typeface="+mn-lt"/>
            </a:endParaRPr>
          </a:p>
          <a:p>
            <a:pPr marL="800100"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700" dirty="0">
                <a:latin typeface="+mn-lt"/>
              </a:rPr>
              <a:t>Лучше начать с маленького но чисто размеченного набора данных и потом расширять </a:t>
            </a:r>
          </a:p>
          <a:p>
            <a:pPr marL="800100"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700" dirty="0">
                <a:latin typeface="+mn-lt"/>
              </a:rPr>
              <a:t>Разметка может требовать аудита </a:t>
            </a:r>
          </a:p>
          <a:p>
            <a:pPr marL="800100"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800" dirty="0">
                <a:latin typeface="+mn-lt"/>
              </a:rPr>
              <a:t>Могут быть введены эталоны разметки (</a:t>
            </a:r>
            <a:r>
              <a:rPr lang="en-US" sz="1800" dirty="0">
                <a:latin typeface="+mn-lt"/>
              </a:rPr>
              <a:t>Honeypot </a:t>
            </a:r>
            <a:r>
              <a:rPr lang="ru-RU" sz="1800" dirty="0">
                <a:latin typeface="+mn-lt"/>
              </a:rPr>
              <a:t>и «золотой стандарт»), </a:t>
            </a:r>
            <a:br>
              <a:rPr lang="ru-RU" sz="1800" dirty="0">
                <a:latin typeface="+mn-lt"/>
              </a:rPr>
            </a:br>
            <a:r>
              <a:rPr lang="ru-RU" sz="1800" dirty="0">
                <a:latin typeface="+mn-lt"/>
              </a:rPr>
              <a:t>по которым можно оценить качество разметки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b="1" dirty="0" err="1">
                <a:latin typeface="+mn-lt"/>
              </a:rPr>
              <a:t>Версионирование</a:t>
            </a:r>
            <a:r>
              <a:rPr lang="ru-RU" sz="2100" b="1" dirty="0">
                <a:latin typeface="+mn-lt"/>
              </a:rPr>
              <a:t> данных </a:t>
            </a:r>
            <a:r>
              <a:rPr lang="ru-RU" sz="2100" dirty="0">
                <a:latin typeface="+mn-lt"/>
              </a:rPr>
              <a:t>– это про структуру данных и разметку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b="1" dirty="0">
                <a:latin typeface="+mn-lt"/>
              </a:rPr>
              <a:t>Особые техники разметки</a:t>
            </a:r>
            <a:r>
              <a:rPr lang="ru-RU" sz="2100" dirty="0">
                <a:latin typeface="+mn-lt"/>
              </a:rPr>
              <a:t>: активное обучение, </a:t>
            </a:r>
            <a:r>
              <a:rPr lang="en-US" sz="2400" dirty="0">
                <a:latin typeface="+mn-lt"/>
              </a:rPr>
              <a:t>confident learning</a:t>
            </a:r>
            <a:r>
              <a:rPr lang="ru-RU" sz="2400" dirty="0">
                <a:latin typeface="+mn-lt"/>
              </a:rPr>
              <a:t> </a:t>
            </a:r>
            <a:endParaRPr lang="ru-RU" sz="2100" dirty="0">
              <a:latin typeface="+mn-lt"/>
            </a:endParaRPr>
          </a:p>
          <a:p>
            <a:pPr marL="342900">
              <a:buFont typeface="Arial" panose="020B0604020202020204" pitchFamily="34" charset="0"/>
              <a:buChar char="•"/>
            </a:pPr>
            <a:endParaRPr lang="ru-RU" sz="21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524195-73F6-4495-728F-9250975B23DB}"/>
              </a:ext>
            </a:extLst>
          </p:cNvPr>
          <p:cNvSpPr txBox="1"/>
          <p:nvPr/>
        </p:nvSpPr>
        <p:spPr>
          <a:xfrm>
            <a:off x="4595710" y="6469160"/>
            <a:ext cx="39210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latin typeface="+mn-lt"/>
              </a:rPr>
              <a:t>https://</a:t>
            </a:r>
            <a:r>
              <a:rPr lang="en" dirty="0" err="1">
                <a:latin typeface="+mn-lt"/>
              </a:rPr>
              <a:t>kolodezev.ru</a:t>
            </a:r>
            <a:r>
              <a:rPr lang="en" dirty="0">
                <a:latin typeface="+mn-lt"/>
              </a:rPr>
              <a:t>/download/mlsysd3ods.pdf</a:t>
            </a:r>
            <a:endParaRPr lang="ru-RU" dirty="0">
              <a:latin typeface="+mn-lt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516797" y="6469160"/>
            <a:ext cx="29883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https://habr.com/ru/articles/592965/</a:t>
            </a:r>
          </a:p>
        </p:txBody>
      </p:sp>
      <p:pic>
        <p:nvPicPr>
          <p:cNvPr id="4098" name="Picture 2" descr="CL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338" y="4246490"/>
            <a:ext cx="2679702" cy="227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049546" y="6469159"/>
            <a:ext cx="35461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https://dcai.csail.mit.edu/2024/label-errors/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4002100" y="6196310"/>
            <a:ext cx="46201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https://dcai.csail.mit.edu/2024/dataset-creation-curation/</a:t>
            </a:r>
          </a:p>
        </p:txBody>
      </p:sp>
    </p:spTree>
    <p:extLst>
      <p:ext uri="{BB962C8B-B14F-4D97-AF65-F5344CB8AC3E}">
        <p14:creationId xmlns:p14="http://schemas.microsoft.com/office/powerpoint/2010/main" val="309587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2F0FB8-79FB-562B-DCD1-35CF52CF0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091" y="38237"/>
            <a:ext cx="10604863" cy="653778"/>
          </a:xfrm>
        </p:spPr>
        <p:txBody>
          <a:bodyPr>
            <a:normAutofit fontScale="90000"/>
          </a:bodyPr>
          <a:lstStyle/>
          <a:p>
            <a:pPr lvl="1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ru-RU" sz="2800" dirty="0"/>
              <a:t>Особые техники работы с данными: </a:t>
            </a:r>
            <a:br>
              <a:rPr lang="ru-RU" sz="2800" dirty="0"/>
            </a:b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10ADD5D-B3C3-C1E8-CD6A-78E017914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547" y="456884"/>
            <a:ext cx="10691949" cy="5027432"/>
          </a:xfrm>
        </p:spPr>
        <p:txBody>
          <a:bodyPr>
            <a:noAutofit/>
          </a:bodyPr>
          <a:lstStyle/>
          <a:p>
            <a:pPr marL="542925" lvl="1">
              <a:lnSpc>
                <a:spcPct val="110000"/>
              </a:lnSpc>
              <a:spcBef>
                <a:spcPts val="0"/>
              </a:spcBef>
            </a:pPr>
            <a:r>
              <a:rPr lang="ru-RU" sz="2000" b="1" dirty="0" smtClean="0"/>
              <a:t>С</a:t>
            </a:r>
            <a:r>
              <a:rPr lang="en-US" sz="2000" b="1" dirty="0" err="1"/>
              <a:t>onfident</a:t>
            </a:r>
            <a:r>
              <a:rPr lang="en-US" sz="2000" b="1" dirty="0"/>
              <a:t> learning</a:t>
            </a:r>
            <a:r>
              <a:rPr lang="ru-RU" sz="2000" b="1" dirty="0"/>
              <a:t> </a:t>
            </a:r>
            <a:r>
              <a:rPr lang="ru-RU" sz="2000" dirty="0"/>
              <a:t>– поиск и удаление неправильно помеченных данных (шумов) перед обучением как задача </a:t>
            </a:r>
            <a:r>
              <a:rPr lang="en-US" sz="2000" dirty="0"/>
              <a:t>weak supervised</a:t>
            </a:r>
          </a:p>
          <a:p>
            <a:pPr marL="542925" lvl="1">
              <a:lnSpc>
                <a:spcPct val="110000"/>
              </a:lnSpc>
              <a:spcBef>
                <a:spcPts val="0"/>
              </a:spcBef>
            </a:pPr>
            <a:r>
              <a:rPr lang="ru-RU" sz="2000" b="1" dirty="0"/>
              <a:t>С</a:t>
            </a:r>
            <a:r>
              <a:rPr lang="en-US" sz="2000" b="1" dirty="0" err="1"/>
              <a:t>urriculum</a:t>
            </a:r>
            <a:r>
              <a:rPr lang="en-US" sz="2000" b="1" dirty="0"/>
              <a:t> learning</a:t>
            </a:r>
            <a:r>
              <a:rPr lang="ru-RU" sz="2000" b="1" dirty="0"/>
              <a:t> </a:t>
            </a:r>
            <a:r>
              <a:rPr lang="ru-RU" sz="2000" dirty="0"/>
              <a:t>– сначала тренируйтесь на ‘простых данных</a:t>
            </a:r>
            <a:r>
              <a:rPr lang="en-US" sz="2000" dirty="0"/>
              <a:t>`, </a:t>
            </a:r>
            <a:r>
              <a:rPr lang="ru-RU" sz="2000" dirty="0"/>
              <a:t>потом улучшайте набор</a:t>
            </a:r>
            <a:endParaRPr lang="en-US" sz="2000" dirty="0"/>
          </a:p>
          <a:p>
            <a:pPr marL="542925" lvl="1">
              <a:lnSpc>
                <a:spcPct val="110000"/>
              </a:lnSpc>
              <a:spcBef>
                <a:spcPts val="0"/>
              </a:spcBef>
            </a:pPr>
            <a:r>
              <a:rPr lang="en-US" sz="2000" b="1" dirty="0"/>
              <a:t>Active learning </a:t>
            </a:r>
            <a:r>
              <a:rPr lang="en-US" sz="2000" dirty="0"/>
              <a:t>– </a:t>
            </a:r>
            <a:r>
              <a:rPr lang="ru-RU" sz="2000" dirty="0"/>
              <a:t>найдите данные с набольшей уверенностью в результате и размечайте остальные данные по схожести </a:t>
            </a:r>
          </a:p>
          <a:p>
            <a:pPr marL="542925" lvl="1">
              <a:lnSpc>
                <a:spcPct val="110000"/>
              </a:lnSpc>
              <a:spcBef>
                <a:spcPts val="0"/>
              </a:spcBef>
            </a:pPr>
            <a:r>
              <a:rPr lang="ru-RU" sz="2000" b="1" dirty="0"/>
              <a:t>Дискриминатор</a:t>
            </a:r>
            <a:r>
              <a:rPr lang="ru-RU" sz="2000" dirty="0"/>
              <a:t>: отдельная модель, которая будет определять похожи ли данные между собой или нет.</a:t>
            </a:r>
          </a:p>
          <a:p>
            <a:pPr marL="542925" lvl="1">
              <a:lnSpc>
                <a:spcPct val="110000"/>
              </a:lnSpc>
              <a:spcBef>
                <a:spcPts val="0"/>
              </a:spcBef>
            </a:pPr>
            <a:r>
              <a:rPr lang="ru-RU" sz="2000" b="1" dirty="0">
                <a:latin typeface="+mn-lt"/>
              </a:rPr>
              <a:t>Расширение набора </a:t>
            </a:r>
            <a:r>
              <a:rPr lang="ru-RU" sz="2000" dirty="0">
                <a:latin typeface="+mn-lt"/>
              </a:rPr>
              <a:t>за счет синтетических данных и искусственного расширения (типа аугментации)</a:t>
            </a:r>
          </a:p>
          <a:p>
            <a:pPr marL="542925" lvl="1">
              <a:lnSpc>
                <a:spcPct val="110000"/>
              </a:lnSpc>
              <a:spcBef>
                <a:spcPts val="0"/>
              </a:spcBef>
            </a:pPr>
            <a:r>
              <a:rPr lang="en" sz="2000" b="1" dirty="0"/>
              <a:t>Reservoir sampling</a:t>
            </a:r>
            <a:r>
              <a:rPr lang="en" sz="2000" dirty="0"/>
              <a:t>: </a:t>
            </a:r>
            <a:r>
              <a:rPr lang="ru-RU" sz="2000" dirty="0"/>
              <a:t>случайно берем 1-е 100 точек и учим, потом когда </a:t>
            </a:r>
            <a:r>
              <a:rPr lang="ru-RU" sz="2000" dirty="0" err="1"/>
              <a:t>поуступают</a:t>
            </a:r>
            <a:r>
              <a:rPr lang="ru-RU" sz="2000" dirty="0"/>
              <a:t> новые данные – случайно меняем часть </a:t>
            </a:r>
            <a:r>
              <a:rPr lang="ru-RU" sz="2000" dirty="0" err="1" smtClean="0"/>
              <a:t>датасета</a:t>
            </a:r>
            <a:endParaRPr lang="ru-RU" sz="2000" dirty="0" smtClean="0"/>
          </a:p>
          <a:p>
            <a:pPr marL="542925" lvl="1">
              <a:lnSpc>
                <a:spcPct val="110000"/>
              </a:lnSpc>
              <a:spcBef>
                <a:spcPts val="0"/>
              </a:spcBef>
            </a:pPr>
            <a:r>
              <a:rPr lang="ru-RU" sz="2000" dirty="0" smtClean="0"/>
              <a:t>Использование </a:t>
            </a:r>
            <a:r>
              <a:rPr lang="ru-RU" sz="2000" dirty="0" err="1" smtClean="0"/>
              <a:t>метообучения</a:t>
            </a:r>
            <a:r>
              <a:rPr lang="ru-RU" sz="2000" dirty="0" smtClean="0"/>
              <a:t> с </a:t>
            </a:r>
            <a:r>
              <a:rPr lang="ru-RU" sz="2000" dirty="0" err="1" smtClean="0"/>
              <a:t>предобученными</a:t>
            </a:r>
            <a:r>
              <a:rPr lang="ru-RU" sz="2000" dirty="0" smtClean="0"/>
              <a:t> моделями</a:t>
            </a:r>
            <a:endParaRPr lang="ru-RU" sz="2000" dirty="0"/>
          </a:p>
          <a:p>
            <a:pPr marL="542925" lvl="1">
              <a:lnSpc>
                <a:spcPct val="110000"/>
              </a:lnSpc>
              <a:spcBef>
                <a:spcPts val="0"/>
              </a:spcBef>
            </a:pPr>
            <a:endParaRPr lang="ru-RU" sz="2000" dirty="0">
              <a:latin typeface="+mn-lt"/>
            </a:endParaRPr>
          </a:p>
          <a:p>
            <a:pPr marL="542925" lvl="1">
              <a:lnSpc>
                <a:spcPct val="110000"/>
              </a:lnSpc>
              <a:spcBef>
                <a:spcPts val="0"/>
              </a:spcBef>
            </a:pPr>
            <a:endParaRPr lang="ru-RU" sz="2000" dirty="0"/>
          </a:p>
          <a:p>
            <a:endParaRPr lang="ru-RU" sz="2000" dirty="0"/>
          </a:p>
        </p:txBody>
      </p:sp>
      <p:pic>
        <p:nvPicPr>
          <p:cNvPr id="4" name="Picture 2" descr="Offloading the computational complexity of transfer learning with generic  features [PeerJ]">
            <a:extLst>
              <a:ext uri="{FF2B5EF4-FFF2-40B4-BE49-F238E27FC236}">
                <a16:creationId xmlns:a16="http://schemas.microsoft.com/office/drawing/2014/main" id="{7D235523-21AD-28AC-6C9D-177817B15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708" y="4850644"/>
            <a:ext cx="3835902" cy="200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9D0BF4-0B45-841E-710B-CE0A79FC8417}"/>
              </a:ext>
            </a:extLst>
          </p:cNvPr>
          <p:cNvSpPr txBox="1"/>
          <p:nvPr/>
        </p:nvSpPr>
        <p:spPr>
          <a:xfrm>
            <a:off x="8337636" y="4542867"/>
            <a:ext cx="35878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+mn-lt"/>
              </a:rPr>
              <a:t>Использование </a:t>
            </a:r>
            <a:r>
              <a:rPr lang="ru-RU" dirty="0" err="1">
                <a:latin typeface="+mn-lt"/>
              </a:rPr>
              <a:t>предобученных</a:t>
            </a:r>
            <a:r>
              <a:rPr lang="ru-RU" dirty="0">
                <a:latin typeface="+mn-lt"/>
              </a:rPr>
              <a:t> моделей</a:t>
            </a:r>
          </a:p>
        </p:txBody>
      </p:sp>
    </p:spTree>
    <p:extLst>
      <p:ext uri="{BB962C8B-B14F-4D97-AF65-F5344CB8AC3E}">
        <p14:creationId xmlns:p14="http://schemas.microsoft.com/office/powerpoint/2010/main" val="225884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3639" y="28069"/>
            <a:ext cx="10515600" cy="814195"/>
          </a:xfrm>
        </p:spPr>
        <p:txBody>
          <a:bodyPr/>
          <a:lstStyle/>
          <a:p>
            <a:r>
              <a:rPr lang="ru-RU" dirty="0">
                <a:latin typeface="+mn-lt"/>
              </a:rPr>
              <a:t>Ручная разметка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1303" y="764275"/>
            <a:ext cx="12001500" cy="4351338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ru-RU" sz="2200" dirty="0">
                <a:latin typeface="+mn-lt"/>
              </a:rPr>
              <a:t>Три варианта ручной разметки: </a:t>
            </a:r>
          </a:p>
          <a:p>
            <a:r>
              <a:rPr lang="ru-RU" sz="2200" dirty="0" err="1">
                <a:latin typeface="+mn-lt"/>
              </a:rPr>
              <a:t>Краудсорсинг</a:t>
            </a:r>
            <a:r>
              <a:rPr lang="ru-RU" sz="2200" dirty="0">
                <a:latin typeface="+mn-lt"/>
              </a:rPr>
              <a:t> -</a:t>
            </a:r>
            <a:r>
              <a:rPr lang="en-US" sz="2200" dirty="0">
                <a:latin typeface="+mn-lt"/>
              </a:rPr>
              <a:t>&gt;</a:t>
            </a:r>
            <a:r>
              <a:rPr lang="ru-RU" sz="2200" dirty="0">
                <a:latin typeface="+mn-lt"/>
              </a:rPr>
              <a:t>только для очень простых задач </a:t>
            </a:r>
          </a:p>
          <a:p>
            <a:pPr lvl="1"/>
            <a:r>
              <a:rPr lang="ru-RU" altLang="ru-RU" sz="2200" dirty="0" err="1">
                <a:solidFill>
                  <a:schemeClr val="tx1"/>
                </a:solidFill>
                <a:latin typeface="+mn-lt"/>
                <a:hlinkClick r:id="rId2"/>
              </a:rPr>
              <a:t>TagMe</a:t>
            </a:r>
            <a:r>
              <a:rPr lang="en-US" sz="2200" dirty="0">
                <a:latin typeface="+mn-lt"/>
              </a:rPr>
              <a:t>, </a:t>
            </a:r>
            <a:r>
              <a:rPr lang="ru-RU" altLang="ru-RU" sz="2200" dirty="0">
                <a:solidFill>
                  <a:schemeClr val="tx1"/>
                </a:solidFill>
                <a:latin typeface="+mn-lt"/>
                <a:hlinkClick r:id="rId3"/>
              </a:rPr>
              <a:t>Толока</a:t>
            </a:r>
            <a:r>
              <a:rPr lang="ru-RU" sz="2200" dirty="0">
                <a:latin typeface="+mn-lt"/>
              </a:rPr>
              <a:t> </a:t>
            </a:r>
          </a:p>
          <a:p>
            <a:r>
              <a:rPr lang="ru-RU" sz="2200" dirty="0">
                <a:latin typeface="+mn-lt"/>
              </a:rPr>
              <a:t>Работа с поставщиками </a:t>
            </a:r>
            <a:r>
              <a:rPr lang="en-US" sz="2200" dirty="0">
                <a:latin typeface="+mn-lt"/>
              </a:rPr>
              <a:t>-&gt; </a:t>
            </a:r>
            <a:r>
              <a:rPr lang="ru-RU" sz="2200" dirty="0">
                <a:latin typeface="+mn-lt"/>
              </a:rPr>
              <a:t>специалисты с доменным знанием для очень сложных задач</a:t>
            </a:r>
          </a:p>
          <a:p>
            <a:r>
              <a:rPr lang="ru-RU" sz="2200" dirty="0">
                <a:latin typeface="+mn-lt"/>
              </a:rPr>
              <a:t>Разметка силами команды -</a:t>
            </a:r>
            <a:r>
              <a:rPr lang="en-US" sz="2200" dirty="0">
                <a:latin typeface="+mn-lt"/>
              </a:rPr>
              <a:t>&gt; </a:t>
            </a:r>
            <a:r>
              <a:rPr lang="ru-RU" sz="2200" dirty="0">
                <a:latin typeface="+mn-lt"/>
              </a:rPr>
              <a:t>средняя сложность, где ответственность высокая. </a:t>
            </a:r>
          </a:p>
          <a:p>
            <a:pPr lvl="1"/>
            <a:r>
              <a:rPr lang="ru-RU" altLang="ru-RU" sz="1800" dirty="0">
                <a:solidFill>
                  <a:schemeClr val="tx1"/>
                </a:solidFill>
                <a:latin typeface="+mn-lt"/>
                <a:hlinkClick r:id="rId4"/>
              </a:rPr>
              <a:t>LabelMe</a:t>
            </a:r>
            <a:r>
              <a:rPr lang="en-US" sz="1800" dirty="0">
                <a:latin typeface="+mn-lt"/>
              </a:rPr>
              <a:t>, </a:t>
            </a:r>
            <a:r>
              <a:rPr lang="ru-RU" altLang="ru-RU" sz="1800" dirty="0">
                <a:solidFill>
                  <a:schemeClr val="tx1"/>
                </a:solidFill>
                <a:latin typeface="+mn-lt"/>
                <a:hlinkClick r:id="rId5"/>
              </a:rPr>
              <a:t>CVAT</a:t>
            </a:r>
            <a:r>
              <a:rPr lang="en-US" sz="1800" dirty="0">
                <a:latin typeface="+mn-lt"/>
              </a:rPr>
              <a:t>, </a:t>
            </a:r>
            <a:r>
              <a:rPr lang="ru-RU" altLang="ru-RU" sz="1800" dirty="0">
                <a:solidFill>
                  <a:schemeClr val="tx1"/>
                </a:solidFill>
                <a:latin typeface="+mn-lt"/>
                <a:hlinkClick r:id="rId6"/>
              </a:rPr>
              <a:t>Roboflow</a:t>
            </a:r>
            <a:r>
              <a:rPr lang="ru-RU" altLang="ru-RU" sz="1800" dirty="0">
                <a:solidFill>
                  <a:schemeClr val="tx1"/>
                </a:solidFill>
                <a:latin typeface="+mn-lt"/>
              </a:rPr>
              <a:t> и </a:t>
            </a:r>
            <a:r>
              <a:rPr lang="ru-RU" altLang="ru-RU" sz="1800" dirty="0" err="1">
                <a:solidFill>
                  <a:schemeClr val="tx1"/>
                </a:solidFill>
                <a:latin typeface="+mn-lt"/>
              </a:rPr>
              <a:t>тд</a:t>
            </a:r>
            <a:r>
              <a:rPr lang="ru-RU" altLang="ru-RU" sz="1800" dirty="0">
                <a:solidFill>
                  <a:schemeClr val="tx1"/>
                </a:solidFill>
                <a:latin typeface="+mn-lt"/>
              </a:rPr>
              <a:t>, см. тут </a:t>
            </a:r>
            <a:r>
              <a:rPr lang="ru-RU" sz="1600" dirty="0">
                <a:latin typeface="+mn-lt"/>
                <a:hlinkClick r:id="rId7"/>
              </a:rPr>
              <a:t>https://github.com/zenml-io/awesome-open-data-annotation</a:t>
            </a:r>
            <a:r>
              <a:rPr lang="ru-RU" sz="1600" dirty="0">
                <a:latin typeface="+mn-lt"/>
              </a:rPr>
              <a:t> </a:t>
            </a:r>
          </a:p>
          <a:p>
            <a:endParaRPr lang="ru-RU" sz="2200" dirty="0">
              <a:latin typeface="+mn-lt"/>
            </a:endParaRPr>
          </a:p>
          <a:p>
            <a:endParaRPr lang="ru-RU" sz="2200" dirty="0">
              <a:latin typeface="+mn-lt"/>
            </a:endParaRPr>
          </a:p>
        </p:txBody>
      </p:sp>
      <p:pic>
        <p:nvPicPr>
          <p:cNvPr id="2050" name="Picture 2" descr="https://habrastorage.org/r/w1560/webt/vg/hk/ph/vghkphlwj2kcbejqunxtnej0vxu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6" t="16015" r="3605" b="17579"/>
          <a:stretch/>
        </p:blipFill>
        <p:spPr bwMode="auto">
          <a:xfrm>
            <a:off x="4178558" y="4317506"/>
            <a:ext cx="7869503" cy="228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63500" y="6116933"/>
            <a:ext cx="41328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https://habr.com/ru/companies/vk/articles/749852/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63500" y="5809156"/>
            <a:ext cx="27398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https://arxiv.org/abs/2009.11654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00981" y="3970041"/>
            <a:ext cx="3857899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/>
                </a:solidFill>
                <a:latin typeface="+mn-lt"/>
              </a:rPr>
              <a:t>Руководство по разметке — это документы, в которых содержатся объяснения и визуальные материалы о том, как надо выполнять разметку.</a:t>
            </a:r>
          </a:p>
          <a:p>
            <a:endParaRPr lang="ru-RU" dirty="0">
              <a:solidFill>
                <a:schemeClr val="tx1"/>
              </a:solidFill>
              <a:latin typeface="+mn-lt"/>
            </a:endParaRPr>
          </a:p>
          <a:p>
            <a:r>
              <a:rPr lang="ru-RU" dirty="0">
                <a:solidFill>
                  <a:schemeClr val="tx1"/>
                </a:solidFill>
                <a:latin typeface="+mn-lt"/>
              </a:rPr>
              <a:t>Руководство по разметке важная часть методологии 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5403596" y="3862640"/>
            <a:ext cx="4089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err="1">
                <a:solidFill>
                  <a:schemeClr val="tx1"/>
                </a:solidFill>
                <a:latin typeface="+mn-lt"/>
              </a:rPr>
              <a:t>Пайплайн</a:t>
            </a:r>
            <a:r>
              <a:rPr lang="ru-RU" sz="2000" dirty="0">
                <a:solidFill>
                  <a:schemeClr val="tx1"/>
                </a:solidFill>
                <a:latin typeface="+mn-lt"/>
              </a:rPr>
              <a:t> разметки</a:t>
            </a:r>
          </a:p>
        </p:txBody>
      </p:sp>
    </p:spTree>
    <p:extLst>
      <p:ext uri="{BB962C8B-B14F-4D97-AF65-F5344CB8AC3E}">
        <p14:creationId xmlns:p14="http://schemas.microsoft.com/office/powerpoint/2010/main" val="107205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2011" y="106079"/>
            <a:ext cx="12412889" cy="798826"/>
          </a:xfrm>
        </p:spPr>
        <p:txBody>
          <a:bodyPr>
            <a:normAutofit/>
          </a:bodyPr>
          <a:lstStyle/>
          <a:p>
            <a:r>
              <a:rPr lang="ru-RU" sz="3600" dirty="0"/>
              <a:t>Ошибки есть даже в самых популярных наборах данных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1" y="905025"/>
            <a:ext cx="6640519" cy="253995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89734" y="6311900"/>
            <a:ext cx="20040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https://labelerrors.com/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11" y="3655900"/>
            <a:ext cx="6096539" cy="253995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5172" y="844891"/>
            <a:ext cx="3295865" cy="252013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8865" y="968090"/>
            <a:ext cx="3025549" cy="252007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6426" y="3365027"/>
            <a:ext cx="3555976" cy="3187700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3497580" y="6263323"/>
            <a:ext cx="4724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https://dcai.csail.mit.edu/2024/data-centric-model-centric/data-centric-model-centric.pdf</a:t>
            </a:r>
          </a:p>
        </p:txBody>
      </p:sp>
    </p:spTree>
    <p:extLst>
      <p:ext uri="{BB962C8B-B14F-4D97-AF65-F5344CB8AC3E}">
        <p14:creationId xmlns:p14="http://schemas.microsoft.com/office/powerpoint/2010/main" val="406062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26"/>
          </a:xfrm>
        </p:spPr>
        <p:txBody>
          <a:bodyPr>
            <a:normAutofit fontScale="90000"/>
          </a:bodyPr>
          <a:lstStyle/>
          <a:p>
            <a:r>
              <a:rPr lang="ru-RU" dirty="0"/>
              <a:t>Ошибки разметки есть везде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22514" y="3471862"/>
            <a:ext cx="11446327" cy="3298608"/>
          </a:xfrm>
        </p:spPr>
        <p:txBody>
          <a:bodyPr>
            <a:normAutofit fontScale="77500" lnSpcReduction="20000"/>
          </a:bodyPr>
          <a:lstStyle/>
          <a:p>
            <a:pPr marL="11430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dirty="0"/>
              <a:t>От сюда вопрос: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1 МОНИТОРИГ в реальных – зашумленных данных можем ли мы провести мониторинг результатов: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600" dirty="0"/>
              <a:t>Собрать </a:t>
            </a:r>
            <a:r>
              <a:rPr lang="ru-RU" sz="2600" dirty="0" err="1"/>
              <a:t>фреймворк</a:t>
            </a:r>
            <a:r>
              <a:rPr lang="ru-RU" sz="2600" dirty="0"/>
              <a:t> для поиска и оценки значимости ошибок в работе модели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2 БЕНЧМАРКИНГ Можем ли собрать бенчмарк или провести бенчмаркинг модели базируясь на выявленных ошибках в его реальной работе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3 РОБАСТНОСТЬ (ДОВЕРИЕ) можем ли мы сказать как нужно испытывать модель (напр. искажать тренировочную выборку) чтобы обучить модель быть устойчивой к ошибкам.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6" y="907313"/>
            <a:ext cx="4989911" cy="259573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362" y="902552"/>
            <a:ext cx="5051182" cy="2757829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14698" y="6462693"/>
            <a:ext cx="21451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https://dcai.csail.mit.edu/</a:t>
            </a:r>
          </a:p>
        </p:txBody>
      </p:sp>
    </p:spTree>
    <p:extLst>
      <p:ext uri="{BB962C8B-B14F-4D97-AF65-F5344CB8AC3E}">
        <p14:creationId xmlns:p14="http://schemas.microsoft.com/office/powerpoint/2010/main" val="334532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6194" y="365126"/>
            <a:ext cx="11037606" cy="421088"/>
          </a:xfrm>
        </p:spPr>
        <p:txBody>
          <a:bodyPr>
            <a:normAutofit fontScale="90000"/>
          </a:bodyPr>
          <a:lstStyle/>
          <a:p>
            <a:r>
              <a:rPr lang="ru-RU" dirty="0" err="1"/>
              <a:t>Пайплайн</a:t>
            </a:r>
            <a:r>
              <a:rPr lang="ru-RU" dirty="0"/>
              <a:t> </a:t>
            </a:r>
            <a:r>
              <a:rPr lang="ru-RU" dirty="0" err="1"/>
              <a:t>датацентричного</a:t>
            </a:r>
            <a:r>
              <a:rPr lang="ru-RU" dirty="0"/>
              <a:t> подхода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9641" y="786214"/>
            <a:ext cx="11733376" cy="561776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latin typeface="+mn-lt"/>
              </a:rPr>
              <a:t>Изучите данные, устраните фундаментальные проблемы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latin typeface="+mn-lt"/>
              </a:rPr>
              <a:t>Поиск выбросов и аномалий: пропуски, </a:t>
            </a:r>
            <a:r>
              <a:rPr lang="ru-RU" sz="1600" dirty="0" err="1">
                <a:latin typeface="+mn-lt"/>
              </a:rPr>
              <a:t>ошбики</a:t>
            </a:r>
            <a:r>
              <a:rPr lang="ru-RU" sz="1600" dirty="0">
                <a:latin typeface="+mn-lt"/>
              </a:rPr>
              <a:t> и </a:t>
            </a:r>
            <a:r>
              <a:rPr lang="ru-RU" sz="1600" dirty="0" err="1">
                <a:latin typeface="+mn-lt"/>
              </a:rPr>
              <a:t>тд</a:t>
            </a:r>
            <a:endParaRPr lang="ru-RU" sz="1600" dirty="0">
              <a:latin typeface="+mn-lt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latin typeface="+mn-lt"/>
              </a:rPr>
              <a:t>Качество разметки (</a:t>
            </a:r>
            <a:r>
              <a:rPr lang="ru-RU" sz="1600" dirty="0" err="1">
                <a:latin typeface="+mn-lt"/>
              </a:rPr>
              <a:t>уловия</a:t>
            </a:r>
            <a:r>
              <a:rPr lang="ru-RU" sz="1600" dirty="0">
                <a:latin typeface="+mn-lt"/>
              </a:rPr>
              <a:t> разметки, проверка разметки и </a:t>
            </a:r>
            <a:r>
              <a:rPr lang="ru-RU" sz="1600" dirty="0" err="1">
                <a:latin typeface="+mn-lt"/>
              </a:rPr>
              <a:t>тд</a:t>
            </a:r>
            <a:r>
              <a:rPr lang="ru-RU" sz="1600" dirty="0">
                <a:latin typeface="+mn-lt"/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latin typeface="+mn-lt"/>
              </a:rPr>
              <a:t>Машинный формат данных:, единые машинные форматы, БД/таблица, изображения в папках или что то еще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latin typeface="+mn-lt"/>
              </a:rPr>
              <a:t>Преобразуйте их в соответствии с требованиями ML модели.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latin typeface="+mn-lt"/>
              </a:rPr>
              <a:t>кодирование категорий в числа: </a:t>
            </a:r>
            <a:r>
              <a:rPr lang="en-US" sz="1600" dirty="0">
                <a:latin typeface="+mn-lt"/>
              </a:rPr>
              <a:t>space, one-hot, target </a:t>
            </a:r>
            <a:r>
              <a:rPr lang="ru-RU" sz="1600" dirty="0">
                <a:latin typeface="+mn-lt"/>
              </a:rPr>
              <a:t>и </a:t>
            </a:r>
            <a:r>
              <a:rPr lang="ru-RU" sz="1600" dirty="0" err="1">
                <a:latin typeface="+mn-lt"/>
              </a:rPr>
              <a:t>тд</a:t>
            </a:r>
            <a:endParaRPr lang="ru-RU" sz="1600" dirty="0">
              <a:latin typeface="+mn-lt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latin typeface="+mn-lt"/>
              </a:rPr>
              <a:t>устранение данных, не связанных с результатами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latin typeface="+mn-lt"/>
              </a:rPr>
              <a:t>Приведения данных к единому формату: нормализация, размерности и </a:t>
            </a:r>
            <a:r>
              <a:rPr lang="ru-RU" sz="1600" dirty="0" err="1">
                <a:latin typeface="+mn-lt"/>
              </a:rPr>
              <a:t>тд</a:t>
            </a:r>
            <a:endParaRPr lang="ru-RU" sz="1600" dirty="0">
              <a:latin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latin typeface="+mn-lt"/>
              </a:rPr>
              <a:t>Особые операции с данными: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latin typeface="+mn-lt"/>
              </a:rPr>
              <a:t>Расширение набора за счет синтетических данных и искусственного расширения (типа аугментации)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latin typeface="+mn-lt"/>
              </a:rPr>
              <a:t>Curriculum learning</a:t>
            </a:r>
            <a:r>
              <a:rPr lang="ru-RU" sz="1600" dirty="0">
                <a:latin typeface="+mn-lt"/>
              </a:rPr>
              <a:t>, </a:t>
            </a:r>
            <a:r>
              <a:rPr lang="en-US" sz="1600" dirty="0">
                <a:latin typeface="+mn-lt"/>
              </a:rPr>
              <a:t>Active learning</a:t>
            </a:r>
            <a:r>
              <a:rPr lang="ru-RU" sz="1600" dirty="0">
                <a:latin typeface="+mn-lt"/>
              </a:rPr>
              <a:t>, С</a:t>
            </a:r>
            <a:r>
              <a:rPr lang="en-US" sz="1600" dirty="0" err="1">
                <a:latin typeface="+mn-lt"/>
              </a:rPr>
              <a:t>onfident</a:t>
            </a:r>
            <a:r>
              <a:rPr lang="en-US" sz="1600" dirty="0">
                <a:latin typeface="+mn-lt"/>
              </a:rPr>
              <a:t> learning</a:t>
            </a:r>
            <a:endParaRPr lang="ru-RU" sz="1600" dirty="0">
              <a:latin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latin typeface="+mn-lt"/>
              </a:rPr>
              <a:t>Выберете базовую модель </a:t>
            </a:r>
            <a:r>
              <a:rPr lang="en-US" sz="2000" dirty="0">
                <a:latin typeface="+mn-lt"/>
              </a:rPr>
              <a:t>(baseline)</a:t>
            </a:r>
            <a:r>
              <a:rPr lang="ru-RU" sz="2000" dirty="0">
                <a:latin typeface="+mn-lt"/>
              </a:rPr>
              <a:t> и оцените точность  на основе правильно отформатированного набора данных.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latin typeface="+mn-lt"/>
              </a:rPr>
              <a:t>Используйте эту модель, чтобы улучшить набор данных.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latin typeface="+mn-lt"/>
              </a:rPr>
              <a:t>Попробуйте различные методы моделирования, чтобы улучшить модель на основе улучшенного набора данных и получить новый результат.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latin typeface="+mn-lt"/>
              </a:rPr>
              <a:t>Проверяйте результат на тестах, чтобы быть уверенными в его улучшении.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latin typeface="+mn-lt"/>
              </a:rPr>
              <a:t>Приему следует вводить аккуратно по чуть-чуть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u="sng" dirty="0">
                <a:latin typeface="+mn-lt"/>
              </a:rPr>
              <a:t>Тестовые данные должны быть разнообразными и много</a:t>
            </a:r>
            <a:r>
              <a:rPr lang="ru-RU" sz="1600" dirty="0">
                <a:latin typeface="+mn-lt"/>
              </a:rPr>
              <a:t>!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latin typeface="+mn-lt"/>
              </a:rPr>
              <a:t>Можно повторить несколько раз</a:t>
            </a:r>
          </a:p>
        </p:txBody>
      </p:sp>
    </p:spTree>
    <p:extLst>
      <p:ext uri="{BB962C8B-B14F-4D97-AF65-F5344CB8AC3E}">
        <p14:creationId xmlns:p14="http://schemas.microsoft.com/office/powerpoint/2010/main" val="337946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3458"/>
          </a:xfrm>
        </p:spPr>
        <p:txBody>
          <a:bodyPr>
            <a:normAutofit fontScale="90000"/>
          </a:bodyPr>
          <a:lstStyle/>
          <a:p>
            <a:r>
              <a:rPr lang="ru-RU" dirty="0"/>
              <a:t>Тестирование </a:t>
            </a:r>
            <a:r>
              <a:rPr lang="en-US" dirty="0"/>
              <a:t>Data Engine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22779" y="812315"/>
            <a:ext cx="11177899" cy="5091647"/>
          </a:xfrm>
        </p:spPr>
        <p:txBody>
          <a:bodyPr>
            <a:normAutofit/>
          </a:bodyPr>
          <a:lstStyle/>
          <a:p>
            <a:r>
              <a:rPr lang="ru-RU" sz="2400" dirty="0"/>
              <a:t>Данные нужно тестировать в ходе работы модели и корректировать </a:t>
            </a:r>
            <a:r>
              <a:rPr lang="ru-RU" sz="2400" dirty="0" err="1"/>
              <a:t>датасет</a:t>
            </a:r>
            <a:r>
              <a:rPr lang="ru-RU" sz="2400" dirty="0"/>
              <a:t> для обучения модели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496" y="3711303"/>
            <a:ext cx="5430080" cy="299968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685" y="1303916"/>
            <a:ext cx="4635843" cy="232860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927" y="3021547"/>
            <a:ext cx="5984771" cy="30647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2726" y="2111755"/>
            <a:ext cx="6494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Если что то не попало в тренировочные данные – или в реальных данных появилась новизна – точность резко упадет (</a:t>
            </a:r>
            <a:r>
              <a:rPr lang="ru-RU" sz="1800" dirty="0" err="1"/>
              <a:t>Отсутвие</a:t>
            </a:r>
            <a:r>
              <a:rPr lang="ru-RU" sz="1800" dirty="0"/>
              <a:t> бесплатного завтрака)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74" y="6311900"/>
            <a:ext cx="4751996" cy="366802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7009231" y="3227333"/>
            <a:ext cx="496474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/>
              <a:t>https://www.youtube.com/watch?v=y57wwucbXR8&amp;ab_channel=Databricks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5162441" y="6580180"/>
            <a:ext cx="21451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https://dcai.csail.mit.edu/</a:t>
            </a:r>
          </a:p>
        </p:txBody>
      </p:sp>
    </p:spTree>
    <p:extLst>
      <p:ext uri="{BB962C8B-B14F-4D97-AF65-F5344CB8AC3E}">
        <p14:creationId xmlns:p14="http://schemas.microsoft.com/office/powerpoint/2010/main" val="739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9103" y="365125"/>
            <a:ext cx="11673555" cy="1325563"/>
          </a:xfrm>
        </p:spPr>
        <p:txBody>
          <a:bodyPr/>
          <a:lstStyle/>
          <a:p>
            <a:r>
              <a:rPr lang="ru-RU" dirty="0"/>
              <a:t>Проблемы тестовых и тренировочных данных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04914" y="1517976"/>
            <a:ext cx="11279736" cy="4351338"/>
          </a:xfrm>
        </p:spPr>
        <p:txBody>
          <a:bodyPr/>
          <a:lstStyle/>
          <a:p>
            <a:r>
              <a:rPr lang="ru-RU" dirty="0"/>
              <a:t>Смещение тестового распределения </a:t>
            </a:r>
            <a:r>
              <a:rPr lang="ru-RU" dirty="0" err="1"/>
              <a:t>отн</a:t>
            </a:r>
            <a:r>
              <a:rPr lang="ru-RU" dirty="0"/>
              <a:t>. Тренировочного </a:t>
            </a:r>
          </a:p>
          <a:p>
            <a:pPr lvl="1"/>
            <a:r>
              <a:rPr lang="ru-RU" dirty="0" err="1"/>
              <a:t>Напр</a:t>
            </a:r>
            <a:r>
              <a:rPr lang="ru-RU" dirty="0"/>
              <a:t> </a:t>
            </a:r>
            <a:r>
              <a:rPr lang="ru-RU" dirty="0" err="1"/>
              <a:t>тунель</a:t>
            </a:r>
            <a:r>
              <a:rPr lang="ru-RU" dirty="0"/>
              <a:t>, или смог</a:t>
            </a:r>
            <a:endParaRPr lang="en-US" dirty="0"/>
          </a:p>
          <a:p>
            <a:r>
              <a:rPr lang="ru-RU" dirty="0"/>
              <a:t>Проблема качества разметки</a:t>
            </a:r>
            <a:endParaRPr lang="en-US" dirty="0"/>
          </a:p>
          <a:p>
            <a:r>
              <a:rPr lang="ru-RU" dirty="0"/>
              <a:t>Проблемы выбросов и аномалий в тестовых данных - робастность</a:t>
            </a:r>
          </a:p>
          <a:p>
            <a:r>
              <a:rPr lang="ru-RU" dirty="0"/>
              <a:t>Проблемы шумящий выборки обучения</a:t>
            </a:r>
          </a:p>
          <a:p>
            <a:r>
              <a:rPr lang="ru-RU" dirty="0"/>
              <a:t>Проблемы дисбаланса выборки </a:t>
            </a:r>
          </a:p>
          <a:p>
            <a:r>
              <a:rPr lang="ru-RU" dirty="0"/>
              <a:t>Проблемы «утечки» тренировки в тест (пересечение данных)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98103" y="6455895"/>
            <a:ext cx="44326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https://dcai.csail.mit.edu/2024/imbalance-outliers-shift</a:t>
            </a:r>
          </a:p>
        </p:txBody>
      </p:sp>
    </p:spTree>
    <p:extLst>
      <p:ext uri="{BB962C8B-B14F-4D97-AF65-F5344CB8AC3E}">
        <p14:creationId xmlns:p14="http://schemas.microsoft.com/office/powerpoint/2010/main" val="140748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92785-5396-0027-E648-8A845FDC4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FABD14-F8C0-0B5F-2354-5B9609E6D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65125"/>
            <a:ext cx="10515600" cy="521109"/>
          </a:xfrm>
        </p:spPr>
        <p:txBody>
          <a:bodyPr>
            <a:normAutofit fontScale="90000"/>
          </a:bodyPr>
          <a:lstStyle/>
          <a:p>
            <a:r>
              <a:rPr lang="ru-RU" dirty="0"/>
              <a:t>Проблема несбалансированных выборок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FD363B2-9DCE-0960-763D-90442948D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696" y="969604"/>
            <a:ext cx="10185715" cy="3689482"/>
          </a:xfrm>
        </p:spPr>
        <p:txBody>
          <a:bodyPr>
            <a:normAutofit/>
          </a:bodyPr>
          <a:lstStyle/>
          <a:p>
            <a:r>
              <a:rPr lang="ru-RU" sz="2200" dirty="0"/>
              <a:t>Стратификация выборки, </a:t>
            </a:r>
            <a:r>
              <a:rPr lang="en" sz="2200" b="0" i="0" dirty="0">
                <a:solidFill>
                  <a:srgbClr val="383838"/>
                </a:solidFill>
                <a:effectLst/>
                <a:latin typeface="Inter"/>
              </a:rPr>
              <a:t>SMOTE</a:t>
            </a:r>
            <a:r>
              <a:rPr lang="ru-RU" sz="2200" b="0" i="0" dirty="0">
                <a:solidFill>
                  <a:srgbClr val="383838"/>
                </a:solidFill>
                <a:effectLst/>
                <a:latin typeface="Inter"/>
              </a:rPr>
              <a:t>, </a:t>
            </a:r>
            <a:r>
              <a:rPr lang="en-US" sz="2200" b="1" dirty="0"/>
              <a:t>Over</a:t>
            </a:r>
            <a:r>
              <a:rPr lang="ru-RU" sz="2200" b="1" dirty="0"/>
              <a:t>/</a:t>
            </a:r>
            <a:r>
              <a:rPr lang="en-US" sz="2200" b="1" dirty="0"/>
              <a:t> Under-sampling</a:t>
            </a:r>
            <a:endParaRPr lang="ru-RU" sz="2200" dirty="0"/>
          </a:p>
          <a:p>
            <a:r>
              <a:rPr lang="ru-RU" sz="2200" dirty="0"/>
              <a:t>Р</a:t>
            </a:r>
            <a:r>
              <a:rPr lang="en-US" sz="2200" dirty="0" err="1"/>
              <a:t>ед</a:t>
            </a:r>
            <a:r>
              <a:rPr lang="ru-RU" sz="2200" dirty="0"/>
              <a:t>кие классы можно </a:t>
            </a:r>
            <a:r>
              <a:rPr lang="ru-RU" sz="2200" dirty="0" err="1"/>
              <a:t>объеднить</a:t>
            </a:r>
            <a:r>
              <a:rPr lang="ru-RU" sz="2200" dirty="0"/>
              <a:t> в другой класс</a:t>
            </a:r>
          </a:p>
          <a:p>
            <a:r>
              <a:rPr lang="ru-RU" sz="2200" dirty="0"/>
              <a:t>Использовать вероятностные метрики (весовые коэффициенты к </a:t>
            </a:r>
            <a:r>
              <a:rPr lang="ru-RU" sz="2200" dirty="0" err="1"/>
              <a:t>лосс</a:t>
            </a:r>
            <a:r>
              <a:rPr lang="ru-RU" sz="2200" dirty="0"/>
              <a:t>)</a:t>
            </a:r>
          </a:p>
          <a:p>
            <a:r>
              <a:rPr lang="ru-RU" sz="2200" dirty="0"/>
              <a:t>Семплирование с возвращением (</a:t>
            </a:r>
            <a:r>
              <a:rPr lang="en-US" sz="2200" dirty="0"/>
              <a:t>Balanced mini-batch,</a:t>
            </a:r>
            <a:r>
              <a:rPr lang="ru-RU" sz="2200" dirty="0"/>
              <a:t> </a:t>
            </a:r>
            <a:r>
              <a:rPr lang="en-US" sz="2200" dirty="0"/>
              <a:t>bagging</a:t>
            </a:r>
            <a:r>
              <a:rPr lang="ru-RU" sz="2200" dirty="0"/>
              <a:t>)</a:t>
            </a:r>
          </a:p>
          <a:p>
            <a:r>
              <a:rPr lang="ru-RU" sz="2200" dirty="0"/>
              <a:t>Генерация или дополнение внешними данные</a:t>
            </a:r>
            <a:endParaRPr lang="en-US" sz="2200" dirty="0"/>
          </a:p>
          <a:p>
            <a:r>
              <a:rPr lang="ru-RU" sz="2200" dirty="0"/>
              <a:t>П</a:t>
            </a:r>
            <a:r>
              <a:rPr lang="en-US" sz="2200" dirty="0" err="1"/>
              <a:t>ере</a:t>
            </a:r>
            <a:r>
              <a:rPr lang="ru-RU" sz="2200" dirty="0"/>
              <a:t>формулирование задачи в аномалии</a:t>
            </a:r>
          </a:p>
          <a:p>
            <a:r>
              <a:rPr lang="ru-RU" sz="2200" dirty="0"/>
              <a:t>Готовые библиотеки типа </a:t>
            </a:r>
            <a:r>
              <a:rPr lang="en-US" sz="2200" dirty="0" err="1"/>
              <a:t>imbalaced</a:t>
            </a:r>
            <a:r>
              <a:rPr lang="en-US" sz="2200" dirty="0"/>
              <a:t> learn</a:t>
            </a:r>
            <a:endParaRPr lang="ru-RU" sz="2200" dirty="0"/>
          </a:p>
          <a:p>
            <a:r>
              <a:rPr lang="ru-RU" sz="2200" dirty="0"/>
              <a:t>! Важно аугментация данных – это не расширение отдельных классов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48CEA8-D593-A52E-4E92-A6C9644C5772}"/>
              </a:ext>
            </a:extLst>
          </p:cNvPr>
          <p:cNvSpPr txBox="1"/>
          <p:nvPr/>
        </p:nvSpPr>
        <p:spPr>
          <a:xfrm>
            <a:off x="3751424" y="6492873"/>
            <a:ext cx="3768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ai.stanford.edu</a:t>
            </a:r>
            <a:r>
              <a:rPr lang="ru-RU" dirty="0"/>
              <a:t>/</a:t>
            </a:r>
            <a:r>
              <a:rPr lang="ru-RU" dirty="0" err="1"/>
              <a:t>blog</a:t>
            </a:r>
            <a:r>
              <a:rPr lang="ru-RU" dirty="0"/>
              <a:t>/</a:t>
            </a:r>
            <a:r>
              <a:rPr lang="ru-RU" dirty="0" err="1"/>
              <a:t>weak-supervision</a:t>
            </a:r>
            <a:r>
              <a:rPr lang="ru-RU" dirty="0"/>
              <a:t>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051AB-9410-BE7C-BF1B-27C808DB9724}"/>
              </a:ext>
            </a:extLst>
          </p:cNvPr>
          <p:cNvSpPr txBox="1"/>
          <p:nvPr/>
        </p:nvSpPr>
        <p:spPr>
          <a:xfrm>
            <a:off x="0" y="6245264"/>
            <a:ext cx="55286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vitalflux.com</a:t>
            </a:r>
            <a:r>
              <a:rPr lang="ru-RU" dirty="0"/>
              <a:t>/</a:t>
            </a:r>
            <a:r>
              <a:rPr lang="ru-RU" dirty="0" err="1"/>
              <a:t>weak-supervised-learning-concepts-examples</a:t>
            </a:r>
            <a:r>
              <a:rPr lang="ru-RU" dirty="0"/>
              <a:t>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DCC34F-EA5D-2D35-E7DC-2774DC999A76}"/>
              </a:ext>
            </a:extLst>
          </p:cNvPr>
          <p:cNvSpPr txBox="1"/>
          <p:nvPr/>
        </p:nvSpPr>
        <p:spPr>
          <a:xfrm>
            <a:off x="154695" y="4810454"/>
            <a:ext cx="81859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800" dirty="0"/>
              <a:t>Reservoir sampling: </a:t>
            </a:r>
            <a:r>
              <a:rPr lang="ru-RU" sz="1800" dirty="0"/>
              <a:t>случайно берем 1-е 100 точек и учим, потом когда </a:t>
            </a:r>
            <a:r>
              <a:rPr lang="ru-RU" sz="1800" dirty="0" err="1"/>
              <a:t>поуступают</a:t>
            </a:r>
            <a:r>
              <a:rPr lang="ru-RU" sz="1800" dirty="0"/>
              <a:t> новые данные – случайно меняем часть </a:t>
            </a:r>
            <a:r>
              <a:rPr lang="ru-RU" sz="1800" dirty="0" err="1"/>
              <a:t>датасета</a:t>
            </a:r>
            <a:endParaRPr lang="ru-RU" sz="1800" dirty="0"/>
          </a:p>
        </p:txBody>
      </p:sp>
      <p:pic>
        <p:nvPicPr>
          <p:cNvPr id="12290" name="Picture 2" descr="Managing Unbalanced Classification ...">
            <a:extLst>
              <a:ext uri="{FF2B5EF4-FFF2-40B4-BE49-F238E27FC236}">
                <a16:creationId xmlns:a16="http://schemas.microsoft.com/office/drawing/2014/main" id="{A321695D-BC29-BD20-BD44-B5115B167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051" y="4597450"/>
            <a:ext cx="2823603" cy="214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CFD0A9-62B4-CA53-03B0-B13D884779D2}"/>
              </a:ext>
            </a:extLst>
          </p:cNvPr>
          <p:cNvSpPr txBox="1"/>
          <p:nvPr/>
        </p:nvSpPr>
        <p:spPr>
          <a:xfrm>
            <a:off x="0" y="6492874"/>
            <a:ext cx="39509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kolodezev.ru</a:t>
            </a:r>
            <a:r>
              <a:rPr lang="ru-RU" dirty="0"/>
              <a:t>/</a:t>
            </a:r>
            <a:r>
              <a:rPr lang="ru-RU" dirty="0" err="1"/>
              <a:t>download</a:t>
            </a:r>
            <a:r>
              <a:rPr lang="ru-RU" dirty="0"/>
              <a:t>/mlsysd4ods.pdf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3371" y="2307297"/>
            <a:ext cx="3178629" cy="209088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7520299" y="6486367"/>
            <a:ext cx="44823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https://dcai.csail.mit.edu/2024/imbalance-outliers-shift/</a:t>
            </a:r>
          </a:p>
        </p:txBody>
      </p:sp>
    </p:spTree>
    <p:extLst>
      <p:ext uri="{BB962C8B-B14F-4D97-AF65-F5344CB8AC3E}">
        <p14:creationId xmlns:p14="http://schemas.microsoft.com/office/powerpoint/2010/main" val="280850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3E5C2D-68E5-D660-6A64-61173772E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406" y="96548"/>
            <a:ext cx="11037065" cy="595588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+mn-lt"/>
              </a:rPr>
              <a:t>Факторы качества ИИ модели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2BD2903-4870-B72F-619D-A8A6E11A2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7400" y="784504"/>
            <a:ext cx="3606800" cy="3190596"/>
          </a:xfrm>
        </p:spPr>
        <p:txBody>
          <a:bodyPr>
            <a:noAutofit/>
          </a:bodyPr>
          <a:lstStyle/>
          <a:p>
            <a:pPr marL="217488" indent="-217488">
              <a:lnSpc>
                <a:spcPct val="100000"/>
              </a:lnSpc>
              <a:spcBef>
                <a:spcPts val="0"/>
              </a:spcBef>
            </a:pPr>
            <a:r>
              <a:rPr lang="ru-RU" sz="2400" b="1" dirty="0" smtClean="0">
                <a:latin typeface="+mn-lt"/>
              </a:rPr>
              <a:t>Качественная модель</a:t>
            </a:r>
            <a:endParaRPr lang="ru-RU" sz="21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250B91-0F07-BEF1-93E8-95C99627E1CE}"/>
              </a:ext>
            </a:extLst>
          </p:cNvPr>
          <p:cNvSpPr txBox="1"/>
          <p:nvPr/>
        </p:nvSpPr>
        <p:spPr>
          <a:xfrm>
            <a:off x="7728337" y="6437659"/>
            <a:ext cx="41776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kolodezev.ru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download</a:t>
            </a:r>
            <a:r>
              <a:rPr lang="ru-RU" dirty="0">
                <a:latin typeface="+mn-lt"/>
              </a:rPr>
              <a:t>/mlsysd1ods.pdf</a:t>
            </a:r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A2BD2903-4870-B72F-619D-A8A6E11A2918}"/>
              </a:ext>
            </a:extLst>
          </p:cNvPr>
          <p:cNvSpPr txBox="1">
            <a:spLocks/>
          </p:cNvSpPr>
          <p:nvPr/>
        </p:nvSpPr>
        <p:spPr>
          <a:xfrm>
            <a:off x="228919" y="640587"/>
            <a:ext cx="8517660" cy="5887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17488" indent="-217488">
              <a:lnSpc>
                <a:spcPct val="100000"/>
              </a:lnSpc>
              <a:spcBef>
                <a:spcPts val="0"/>
              </a:spcBef>
            </a:pPr>
            <a:r>
              <a:rPr lang="ru-RU" sz="2400" b="1" dirty="0" smtClean="0">
                <a:latin typeface="+mn-lt"/>
              </a:rPr>
              <a:t>50% эффекта </a:t>
            </a:r>
            <a:r>
              <a:rPr lang="en" sz="2400" b="1" dirty="0" smtClean="0">
                <a:latin typeface="+mn-lt"/>
              </a:rPr>
              <a:t>ML-</a:t>
            </a:r>
            <a:r>
              <a:rPr lang="ru-RU" sz="2400" b="1" dirty="0" smtClean="0">
                <a:latin typeface="+mn-lt"/>
              </a:rPr>
              <a:t>модели можно достичь без </a:t>
            </a:r>
            <a:r>
              <a:rPr lang="en" sz="2400" b="1" dirty="0" smtClean="0">
                <a:latin typeface="+mn-lt"/>
              </a:rPr>
              <a:t>ML</a:t>
            </a:r>
            <a:r>
              <a:rPr lang="en" sz="2400" dirty="0" smtClean="0">
                <a:latin typeface="+mn-lt"/>
              </a:rPr>
              <a:t>, </a:t>
            </a:r>
            <a:endParaRPr lang="ru-RU" sz="2400" dirty="0" smtClean="0">
              <a:latin typeface="+mn-lt"/>
            </a:endParaRPr>
          </a:p>
          <a:p>
            <a:pPr marL="711200" lvl="1" indent="-207963">
              <a:lnSpc>
                <a:spcPct val="100000"/>
              </a:lnSpc>
              <a:spcBef>
                <a:spcPts val="0"/>
              </a:spcBef>
            </a:pPr>
            <a:r>
              <a:rPr lang="ru-RU" dirty="0" smtClean="0"/>
              <a:t>Можно обойтись правилами, регулярными выражениями, модельной статистикой и т.д. </a:t>
            </a:r>
            <a:endParaRPr lang="en-US" dirty="0" smtClean="0"/>
          </a:p>
          <a:p>
            <a:pPr marL="711200" lvl="1" indent="-207963">
              <a:lnSpc>
                <a:spcPct val="100000"/>
              </a:lnSpc>
              <a:spcBef>
                <a:spcPts val="0"/>
              </a:spcBef>
            </a:pPr>
            <a:r>
              <a:rPr lang="ru-RU" dirty="0" smtClean="0"/>
              <a:t>ИИ: в большие данные не описываются одной моделью (разное регулярное поведение </a:t>
            </a:r>
            <a:r>
              <a:rPr lang="ru-RU" dirty="0" err="1" smtClean="0"/>
              <a:t>подвыборок</a:t>
            </a:r>
            <a:r>
              <a:rPr lang="ru-RU" dirty="0" smtClean="0"/>
              <a:t>)</a:t>
            </a:r>
          </a:p>
          <a:p>
            <a:pPr marL="711200" lvl="1" indent="-207963">
              <a:lnSpc>
                <a:spcPct val="100000"/>
              </a:lnSpc>
              <a:spcBef>
                <a:spcPts val="0"/>
              </a:spcBef>
            </a:pPr>
            <a:r>
              <a:rPr lang="ru-RU" dirty="0" smtClean="0"/>
              <a:t>Новые модели почти никогда не разрабатывают, берут готовые и </a:t>
            </a:r>
            <a:r>
              <a:rPr lang="ru-RU" dirty="0" err="1" smtClean="0"/>
              <a:t>предобученные</a:t>
            </a:r>
            <a:endParaRPr lang="ru-RU" dirty="0" smtClean="0"/>
          </a:p>
          <a:p>
            <a:pPr marL="711200" lvl="1" indent="-207963">
              <a:lnSpc>
                <a:spcPct val="100000"/>
              </a:lnSpc>
              <a:spcBef>
                <a:spcPts val="0"/>
              </a:spcBef>
            </a:pPr>
            <a:r>
              <a:rPr lang="ru-RU" dirty="0" smtClean="0"/>
              <a:t>Компаниям не важно какие хитроумные модели вы используете</a:t>
            </a:r>
            <a:endParaRPr lang="en-US" dirty="0" smtClean="0"/>
          </a:p>
          <a:p>
            <a:pPr marL="223838" indent="-214313">
              <a:lnSpc>
                <a:spcPct val="100000"/>
              </a:lnSpc>
              <a:spcBef>
                <a:spcPts val="600"/>
              </a:spcBef>
            </a:pPr>
            <a:r>
              <a:rPr lang="ru-RU" sz="2400" b="1" dirty="0" smtClean="0">
                <a:latin typeface="+mn-lt"/>
              </a:rPr>
              <a:t>Доменные знания (глубокое исследование домена) важнее исследования </a:t>
            </a:r>
            <a:r>
              <a:rPr lang="en-US" sz="2400" b="1" dirty="0" smtClean="0">
                <a:latin typeface="+mn-lt"/>
              </a:rPr>
              <a:t>ML </a:t>
            </a:r>
            <a:r>
              <a:rPr lang="ru-RU" sz="2400" b="1" dirty="0" smtClean="0">
                <a:latin typeface="+mn-lt"/>
              </a:rPr>
              <a:t>модели</a:t>
            </a:r>
          </a:p>
          <a:p>
            <a:pPr marL="711200" lvl="1" indent="-207963">
              <a:lnSpc>
                <a:spcPct val="100000"/>
              </a:lnSpc>
              <a:spcBef>
                <a:spcPts val="0"/>
              </a:spcBef>
            </a:pPr>
            <a:r>
              <a:rPr lang="ru-RU" dirty="0" smtClean="0">
                <a:latin typeface="+mn-lt"/>
              </a:rPr>
              <a:t>Один факт из домена может сэкономить до 100 часов </a:t>
            </a:r>
            <a:r>
              <a:rPr lang="en-US" dirty="0" smtClean="0">
                <a:latin typeface="+mn-lt"/>
              </a:rPr>
              <a:t>Data science </a:t>
            </a:r>
            <a:r>
              <a:rPr lang="ru-RU" dirty="0" smtClean="0">
                <a:latin typeface="+mn-lt"/>
              </a:rPr>
              <a:t>специалисту</a:t>
            </a:r>
          </a:p>
          <a:p>
            <a:pPr marL="711200" lvl="1" indent="-207963">
              <a:lnSpc>
                <a:spcPct val="100000"/>
              </a:lnSpc>
              <a:spcBef>
                <a:spcPts val="0"/>
              </a:spcBef>
            </a:pPr>
            <a:r>
              <a:rPr lang="ru-RU" dirty="0" smtClean="0">
                <a:latin typeface="+mn-lt"/>
              </a:rPr>
              <a:t>Если эксперт не видит в данных закономерностей, </a:t>
            </a:r>
            <a:r>
              <a:rPr lang="en" dirty="0" smtClean="0">
                <a:latin typeface="+mn-lt"/>
              </a:rPr>
              <a:t>ML </a:t>
            </a:r>
            <a:r>
              <a:rPr lang="ru-RU" dirty="0" smtClean="0">
                <a:latin typeface="+mn-lt"/>
              </a:rPr>
              <a:t>тоже не увидит.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2100" dirty="0">
              <a:latin typeface="+mn-lt"/>
            </a:endParaRP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A2BD2903-4870-B72F-619D-A8A6E11A2918}"/>
              </a:ext>
            </a:extLst>
          </p:cNvPr>
          <p:cNvSpPr txBox="1">
            <a:spLocks/>
          </p:cNvSpPr>
          <p:nvPr/>
        </p:nvSpPr>
        <p:spPr>
          <a:xfrm>
            <a:off x="8452237" y="3975100"/>
            <a:ext cx="3605166" cy="2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17488" indent="-217488">
              <a:lnSpc>
                <a:spcPct val="100000"/>
              </a:lnSpc>
              <a:spcBef>
                <a:spcPts val="0"/>
              </a:spcBef>
            </a:pPr>
            <a:r>
              <a:rPr lang="ru-RU" sz="2400" b="1" dirty="0" smtClean="0">
                <a:latin typeface="+mn-lt"/>
              </a:rPr>
              <a:t>Качественные данные</a:t>
            </a:r>
            <a:endParaRPr lang="ru-RU" sz="2100" dirty="0">
              <a:latin typeface="+mn-lt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8407400" y="548218"/>
            <a:ext cx="0" cy="5789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558800" y="3975100"/>
            <a:ext cx="11010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6966062" y="300387"/>
            <a:ext cx="3117463" cy="4241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Model-Centric</a:t>
            </a:r>
            <a:endParaRPr lang="ru-RU" sz="24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6893506" y="3670634"/>
            <a:ext cx="3117463" cy="4241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Data-Centric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66313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8657A-90AE-EC26-F78F-15AF42601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0A455D-F540-E589-898A-D7021AA29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731" y="0"/>
            <a:ext cx="10515600" cy="1325563"/>
          </a:xfrm>
        </p:spPr>
        <p:txBody>
          <a:bodyPr/>
          <a:lstStyle/>
          <a:p>
            <a:r>
              <a:rPr lang="ru-RU" dirty="0"/>
              <a:t>Проблема </a:t>
            </a:r>
            <a:r>
              <a:rPr lang="ru-RU" dirty="0" err="1"/>
              <a:t>Даталики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5D994B4-404B-6838-5AC7-C74F20047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4762" y="1041065"/>
            <a:ext cx="10515600" cy="435133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ru-RU" dirty="0"/>
              <a:t>Информация из тестового набора может «просачиваться» в обучающий набор. Это называют протечкой данных или </a:t>
            </a:r>
            <a:r>
              <a:rPr lang="en" dirty="0" err="1"/>
              <a:t>DataLeak</a:t>
            </a:r>
            <a:r>
              <a:rPr lang="en" dirty="0"/>
              <a:t> </a:t>
            </a:r>
            <a:endParaRPr lang="ru-RU" dirty="0"/>
          </a:p>
          <a:p>
            <a:pPr>
              <a:lnSpc>
                <a:spcPct val="120000"/>
              </a:lnSpc>
            </a:pPr>
            <a:r>
              <a:rPr lang="ru-RU" dirty="0" err="1"/>
              <a:t>Даталик</a:t>
            </a:r>
            <a:r>
              <a:rPr lang="ru-RU" dirty="0"/>
              <a:t> — любая информация, которая доступна модели при обучении, но недоступна при </a:t>
            </a:r>
            <a:r>
              <a:rPr lang="ru-RU" dirty="0" err="1"/>
              <a:t>инференсе</a:t>
            </a:r>
            <a:r>
              <a:rPr lang="ru-RU" dirty="0"/>
              <a:t> </a:t>
            </a:r>
          </a:p>
          <a:p>
            <a:pPr>
              <a:lnSpc>
                <a:spcPct val="120000"/>
              </a:lnSpc>
            </a:pPr>
            <a:r>
              <a:rPr lang="ru-RU" dirty="0" err="1"/>
              <a:t>Даталики</a:t>
            </a:r>
            <a:r>
              <a:rPr lang="ru-RU" dirty="0"/>
              <a:t> «завышают» метрику качества модели </a:t>
            </a:r>
          </a:p>
          <a:p>
            <a:pPr>
              <a:lnSpc>
                <a:spcPct val="120000"/>
              </a:lnSpc>
            </a:pPr>
            <a:r>
              <a:rPr lang="ru-RU" dirty="0" err="1"/>
              <a:t>Далатики</a:t>
            </a:r>
            <a:r>
              <a:rPr lang="ru-RU" dirty="0"/>
              <a:t> могут «отвлекать» внимание модели</a:t>
            </a:r>
          </a:p>
          <a:p>
            <a:pPr>
              <a:lnSpc>
                <a:spcPct val="120000"/>
              </a:lnSpc>
            </a:pPr>
            <a:r>
              <a:rPr lang="ru-RU" dirty="0"/>
              <a:t>Типичные источники </a:t>
            </a:r>
            <a:r>
              <a:rPr lang="ru-RU" dirty="0" err="1"/>
              <a:t>даталиков</a:t>
            </a:r>
            <a:r>
              <a:rPr lang="ru-RU" dirty="0"/>
              <a:t> 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Дубликаты 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Масштабирование перед разбиением </a:t>
            </a:r>
          </a:p>
          <a:p>
            <a:pPr lvl="1">
              <a:lnSpc>
                <a:spcPct val="120000"/>
              </a:lnSpc>
            </a:pPr>
            <a:r>
              <a:rPr lang="ru-RU" dirty="0" err="1"/>
              <a:t>Импутация</a:t>
            </a:r>
            <a:r>
              <a:rPr lang="ru-RU" dirty="0"/>
              <a:t> 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Генерация данных 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Групповая стратификация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D9A837-CD8B-F9D0-0D68-F17A348AAE55}"/>
              </a:ext>
            </a:extLst>
          </p:cNvPr>
          <p:cNvSpPr txBox="1"/>
          <p:nvPr/>
        </p:nvSpPr>
        <p:spPr>
          <a:xfrm>
            <a:off x="470731" y="5392403"/>
            <a:ext cx="88823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Например: – Признак, производный от целевой переменной – Порядковый номер строчки – Подписи и оборудование на рентгеновских снимках – Качество и объем данных – Заглядывание в будущее</a:t>
            </a:r>
          </a:p>
          <a:p>
            <a:pPr lvl="2"/>
            <a:r>
              <a:rPr lang="ru-RU" dirty="0"/>
              <a:t>Например </a:t>
            </a:r>
            <a:r>
              <a:rPr lang="en-US" dirty="0"/>
              <a:t>LLM </a:t>
            </a:r>
            <a:r>
              <a:rPr lang="ru-RU" dirty="0"/>
              <a:t>уже </a:t>
            </a:r>
            <a:r>
              <a:rPr lang="ru-RU" dirty="0" err="1"/>
              <a:t>предобучалась</a:t>
            </a:r>
            <a:r>
              <a:rPr lang="ru-RU" dirty="0"/>
              <a:t> на данных – на которых ее в итоге тестируют</a:t>
            </a:r>
          </a:p>
          <a:p>
            <a:endParaRPr lang="ru-RU" dirty="0"/>
          </a:p>
        </p:txBody>
      </p:sp>
      <p:pic>
        <p:nvPicPr>
          <p:cNvPr id="1026" name="Picture 2" descr="machine learning - data leakage when scaling time series - Cross Validated">
            <a:extLst>
              <a:ext uri="{FF2B5EF4-FFF2-40B4-BE49-F238E27FC236}">
                <a16:creationId xmlns:a16="http://schemas.microsoft.com/office/drawing/2014/main" id="{1BF07AC9-5E9F-B862-CC44-B2D607F1F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957" y="2366628"/>
            <a:ext cx="4905899" cy="291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66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841FD-08D0-0AC3-5D2D-1627228BB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B59F50-B9F7-D9E2-4153-9F37D6F71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281" y="365125"/>
            <a:ext cx="12117937" cy="549275"/>
          </a:xfrm>
        </p:spPr>
        <p:txBody>
          <a:bodyPr>
            <a:normAutofit fontScale="90000"/>
          </a:bodyPr>
          <a:lstStyle/>
          <a:p>
            <a:r>
              <a:rPr lang="ru-RU" sz="3600" dirty="0"/>
              <a:t>Проблема Выбросы </a:t>
            </a:r>
            <a:r>
              <a:rPr lang="en" sz="3600" dirty="0"/>
              <a:t>vs </a:t>
            </a:r>
            <a:r>
              <a:rPr lang="ru-RU" sz="3600" dirty="0"/>
              <a:t>Крайние случаи </a:t>
            </a:r>
            <a:r>
              <a:rPr lang="en" sz="3600" dirty="0"/>
              <a:t>vs</a:t>
            </a:r>
            <a:r>
              <a:rPr lang="ru-RU" sz="3600" dirty="0"/>
              <a:t> точки перехода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0F9B2E6-BDF5-2933-7E8C-40568E8621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072" y="867614"/>
            <a:ext cx="10515600" cy="4351338"/>
          </a:xfrm>
        </p:spPr>
        <p:txBody>
          <a:bodyPr>
            <a:normAutofit/>
          </a:bodyPr>
          <a:lstStyle/>
          <a:p>
            <a:r>
              <a:rPr lang="ru-RU" sz="2100" b="1" dirty="0"/>
              <a:t>Выбросы (</a:t>
            </a:r>
            <a:r>
              <a:rPr lang="en" sz="2100" b="1" dirty="0"/>
              <a:t>Outliers) </a:t>
            </a:r>
            <a:r>
              <a:rPr lang="en" sz="2100" dirty="0"/>
              <a:t>– </a:t>
            </a:r>
            <a:r>
              <a:rPr lang="ru-RU" sz="2100" dirty="0"/>
              <a:t>Необычные входные данные – Обычно могут быть проигнорированы – Человек с необычно редким или частым пульсом </a:t>
            </a:r>
            <a:endParaRPr lang="en-US" sz="2100" dirty="0"/>
          </a:p>
          <a:p>
            <a:pPr lvl="1"/>
            <a:r>
              <a:rPr lang="ru-RU" sz="2100" dirty="0"/>
              <a:t>Выбросы вне распределения – это глобальные аномалии. </a:t>
            </a:r>
          </a:p>
          <a:p>
            <a:pPr lvl="1"/>
            <a:r>
              <a:rPr lang="ru-RU" sz="2100" dirty="0"/>
              <a:t>Могут быть локальные аномалии – они в целом в распределении, но в окружении вне.</a:t>
            </a:r>
          </a:p>
          <a:p>
            <a:r>
              <a:rPr lang="ru-RU" sz="2100" b="1" dirty="0"/>
              <a:t>Крайние случаи (</a:t>
            </a:r>
            <a:r>
              <a:rPr lang="en" sz="2100" b="1" dirty="0"/>
              <a:t>Edge cases) </a:t>
            </a:r>
            <a:r>
              <a:rPr lang="en" sz="2100" dirty="0"/>
              <a:t>– </a:t>
            </a:r>
            <a:r>
              <a:rPr lang="ru-RU" sz="2100" dirty="0"/>
              <a:t>Необычные результаты – Обычно не могут быть проигнорированы – Человек с обычными показателями, но тяжело больной</a:t>
            </a:r>
          </a:p>
          <a:p>
            <a:r>
              <a:rPr lang="ru-RU" sz="2100" b="1" dirty="0"/>
              <a:t>Точки перехода (</a:t>
            </a:r>
            <a:r>
              <a:rPr lang="en-US" sz="2100" b="1" dirty="0"/>
              <a:t>change points)</a:t>
            </a:r>
            <a:r>
              <a:rPr lang="ru-RU" sz="2100" b="1" dirty="0"/>
              <a:t> </a:t>
            </a:r>
            <a:r>
              <a:rPr lang="ru-RU" sz="2100" dirty="0"/>
              <a:t>– новизна в данных имеющая значения для следующих данных</a:t>
            </a:r>
          </a:p>
          <a:p>
            <a:pPr lvl="1"/>
            <a:endParaRPr lang="ru-RU" sz="2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F47FD3-CEF0-D381-F14F-35777F67CF08}"/>
              </a:ext>
            </a:extLst>
          </p:cNvPr>
          <p:cNvSpPr txBox="1"/>
          <p:nvPr/>
        </p:nvSpPr>
        <p:spPr>
          <a:xfrm>
            <a:off x="565319" y="6217198"/>
            <a:ext cx="88823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Например: – Признак, производный от целевой переменной – Порядковый номер строчки – Подписи и оборудование на рентгеновских снимках – Качество и объем данных – Заглядывание в будущее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1542" y="4154510"/>
            <a:ext cx="3270458" cy="212888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366" y="4735286"/>
            <a:ext cx="4930438" cy="1404499"/>
          </a:xfrm>
          <a:prstGeom prst="rect">
            <a:avLst/>
          </a:prstGeom>
        </p:spPr>
      </p:pic>
      <p:pic>
        <p:nvPicPr>
          <p:cNvPr id="2050" name="Picture 2" descr="5 Changepoint Detection algorithms every Data Scientist should know | by  Satyam Kumar | Towards Data Science">
            <a:extLst>
              <a:ext uri="{FF2B5EF4-FFF2-40B4-BE49-F238E27FC236}">
                <a16:creationId xmlns:a16="http://schemas.microsoft.com/office/drawing/2014/main" id="{A73AA8B1-7FE3-E940-69B6-A5D0701E57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6" t="3579" r="1708" b="10030"/>
          <a:stretch/>
        </p:blipFill>
        <p:spPr bwMode="auto">
          <a:xfrm>
            <a:off x="38100" y="4781642"/>
            <a:ext cx="3896266" cy="969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63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B4F0A-68A5-EF73-0651-A91B1DD90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1AEC3-282C-39D3-42EE-ED37F97F7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694" y="25773"/>
            <a:ext cx="11826250" cy="1041028"/>
          </a:xfrm>
        </p:spPr>
        <p:txBody>
          <a:bodyPr/>
          <a:lstStyle/>
          <a:p>
            <a:r>
              <a:rPr lang="ru-RU" dirty="0"/>
              <a:t>Проблема Сдвиг распределения </a:t>
            </a:r>
            <a:r>
              <a:rPr lang="en-US" sz="3600" dirty="0"/>
              <a:t>distribution-shift</a:t>
            </a:r>
            <a:endParaRPr lang="ru-RU" sz="36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3B4DE75-054F-4B12-755E-C68642E75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240" y="968986"/>
            <a:ext cx="11446066" cy="5486897"/>
          </a:xfrm>
        </p:spPr>
        <p:txBody>
          <a:bodyPr>
            <a:normAutofit/>
          </a:bodyPr>
          <a:lstStyle/>
          <a:p>
            <a:r>
              <a:rPr lang="ru-RU" sz="2200" dirty="0"/>
              <a:t>Наша модель аппроксимирует зависимость </a:t>
            </a:r>
            <a:r>
              <a:rPr lang="en" sz="2200" dirty="0"/>
              <a:t>F</a:t>
            </a:r>
            <a:r>
              <a:rPr lang="ru-RU" sz="2200" dirty="0"/>
              <a:t> </a:t>
            </a:r>
            <a:r>
              <a:rPr lang="en" sz="2200" dirty="0"/>
              <a:t>: X</a:t>
            </a:r>
            <a:r>
              <a:rPr lang="ru-RU" sz="2200" dirty="0"/>
              <a:t>(вход)</a:t>
            </a:r>
            <a:r>
              <a:rPr lang="en" sz="2200" dirty="0"/>
              <a:t> → Y</a:t>
            </a:r>
            <a:r>
              <a:rPr lang="ru-RU" sz="2200" dirty="0"/>
              <a:t>(разметке)</a:t>
            </a:r>
            <a:r>
              <a:rPr lang="en" sz="2200" dirty="0"/>
              <a:t> </a:t>
            </a:r>
          </a:p>
          <a:p>
            <a:r>
              <a:rPr lang="en" sz="2200" b="1" dirty="0"/>
              <a:t>Covariate shift </a:t>
            </a:r>
            <a:r>
              <a:rPr lang="en" sz="2200" dirty="0"/>
              <a:t>– </a:t>
            </a:r>
            <a:r>
              <a:rPr lang="ru-RU" sz="2200" dirty="0"/>
              <a:t>Распределение </a:t>
            </a:r>
            <a:r>
              <a:rPr lang="en" sz="2200" dirty="0"/>
              <a:t>X </a:t>
            </a:r>
            <a:r>
              <a:rPr lang="ru-RU" sz="2200" dirty="0"/>
              <a:t>изменилось, </a:t>
            </a:r>
            <a:r>
              <a:rPr lang="en" sz="2200" dirty="0"/>
              <a:t>F </a:t>
            </a:r>
            <a:r>
              <a:rPr lang="ru-RU" sz="2200" dirty="0"/>
              <a:t>не изменилась</a:t>
            </a:r>
          </a:p>
          <a:p>
            <a:pPr lvl="1"/>
            <a:r>
              <a:rPr lang="ru-RU" sz="2200" dirty="0"/>
              <a:t>Новые или измененные признаки в данных,</a:t>
            </a:r>
          </a:p>
          <a:p>
            <a:pPr lvl="2"/>
            <a:r>
              <a:rPr lang="ru-RU" sz="1800" dirty="0"/>
              <a:t>Напр. появился снег, которого в тренировке </a:t>
            </a:r>
            <a:r>
              <a:rPr lang="ru-RU" sz="1800" dirty="0" err="1"/>
              <a:t>небыло</a:t>
            </a:r>
            <a:endParaRPr lang="ru-RU" sz="1800" dirty="0"/>
          </a:p>
          <a:p>
            <a:pPr lvl="1"/>
            <a:r>
              <a:rPr lang="ru-RU" sz="2200" dirty="0"/>
              <a:t>Поменялась схема данных </a:t>
            </a:r>
          </a:p>
          <a:p>
            <a:pPr lvl="2"/>
            <a:r>
              <a:rPr lang="ru-RU" sz="1800" dirty="0" err="1"/>
              <a:t>напр</a:t>
            </a:r>
            <a:r>
              <a:rPr lang="ru-RU" sz="1800" dirty="0"/>
              <a:t>: было числом, появилась строка, изменились нормы законов</a:t>
            </a:r>
          </a:p>
          <a:p>
            <a:pPr lvl="1"/>
            <a:r>
              <a:rPr lang="ru-RU" sz="2200" dirty="0"/>
              <a:t>Решение: Взвесить обучающие данные по близости к рабочим или построить классификатор (дискриминатор), активное обучение</a:t>
            </a:r>
            <a:endParaRPr lang="en-US" sz="2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65910" y="6455883"/>
            <a:ext cx="58352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https://dcai.csail.mit.edu/2024/imbalance-outliers-shift/#distribution-shift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308" y="3902726"/>
            <a:ext cx="4225998" cy="270704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686" y="3902726"/>
            <a:ext cx="4908534" cy="248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84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B4F0A-68A5-EF73-0651-A91B1DD90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1AEC3-282C-39D3-42EE-ED37F97F7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694" y="25772"/>
            <a:ext cx="11826250" cy="1325563"/>
          </a:xfrm>
        </p:spPr>
        <p:txBody>
          <a:bodyPr/>
          <a:lstStyle/>
          <a:p>
            <a:r>
              <a:rPr lang="ru-RU" dirty="0"/>
              <a:t>Проблема Сдвиг распределения </a:t>
            </a:r>
            <a:r>
              <a:rPr lang="en-US" sz="3600" dirty="0"/>
              <a:t>distribution-shift</a:t>
            </a:r>
            <a:endParaRPr lang="ru-RU" sz="36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3B4DE75-054F-4B12-755E-C68642E75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240" y="968986"/>
            <a:ext cx="11446066" cy="5486897"/>
          </a:xfrm>
        </p:spPr>
        <p:txBody>
          <a:bodyPr>
            <a:normAutofit/>
          </a:bodyPr>
          <a:lstStyle/>
          <a:p>
            <a:r>
              <a:rPr lang="en" sz="2200" b="1" dirty="0"/>
              <a:t>Concept Drift </a:t>
            </a:r>
            <a:r>
              <a:rPr lang="en" sz="2200" dirty="0"/>
              <a:t>– </a:t>
            </a:r>
            <a:r>
              <a:rPr lang="ru-RU" sz="2200" dirty="0"/>
              <a:t>Изменилась форма зависимости </a:t>
            </a:r>
            <a:r>
              <a:rPr lang="en" sz="2200" dirty="0"/>
              <a:t>F</a:t>
            </a:r>
            <a:r>
              <a:rPr lang="ru-RU" sz="2200" dirty="0"/>
              <a:t> – то есть распределение данных не поменялись, но их отношения между собой поменялись.</a:t>
            </a:r>
          </a:p>
          <a:p>
            <a:pPr lvl="1"/>
            <a:r>
              <a:rPr lang="ru-RU" sz="2200" dirty="0"/>
              <a:t>Напр. Сезонные эффекты, временные эффекты (напр. Карантин)</a:t>
            </a:r>
          </a:p>
          <a:p>
            <a:pPr lvl="1"/>
            <a:r>
              <a:rPr lang="ru-RU" sz="2200" dirty="0"/>
              <a:t>Изменения законов и т.д.</a:t>
            </a:r>
          </a:p>
          <a:p>
            <a:pPr marL="571500" lvl="1" indent="0">
              <a:buNone/>
            </a:pPr>
            <a:r>
              <a:rPr lang="ru-RU" sz="2200" dirty="0"/>
              <a:t>Методы работы:</a:t>
            </a:r>
          </a:p>
          <a:p>
            <a:pPr lvl="1"/>
            <a:r>
              <a:rPr lang="ru-RU" sz="2200" dirty="0"/>
              <a:t>Можно сделать модель следящую за основной – </a:t>
            </a:r>
            <a:r>
              <a:rPr lang="ru-RU" sz="2200" dirty="0" err="1"/>
              <a:t>дискреминатор</a:t>
            </a:r>
            <a:endParaRPr lang="ru-RU" sz="2200" dirty="0"/>
          </a:p>
          <a:p>
            <a:pPr lvl="1"/>
            <a:r>
              <a:rPr lang="ru-RU" sz="2200" dirty="0"/>
              <a:t>Или модель, которая будет исправлять ошибки первой</a:t>
            </a:r>
          </a:p>
          <a:p>
            <a:pPr lvl="1"/>
            <a:r>
              <a:rPr lang="ru-RU" sz="2200" dirty="0"/>
              <a:t>БГМ и </a:t>
            </a:r>
            <a:r>
              <a:rPr lang="ru-RU" sz="2200" dirty="0" err="1"/>
              <a:t>few</a:t>
            </a:r>
            <a:r>
              <a:rPr lang="en-US" sz="2200" dirty="0"/>
              <a:t> short learning</a:t>
            </a:r>
            <a:endParaRPr lang="ru-RU" sz="2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65910" y="6455883"/>
            <a:ext cx="58352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https://dcai.csail.mit.edu/2024/imbalance-outliers-shift/#distribution-shift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594" y="4430035"/>
            <a:ext cx="471487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59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B4F0A-68A5-EF73-0651-A91B1DD90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1AEC3-282C-39D3-42EE-ED37F97F7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694" y="25772"/>
            <a:ext cx="11826250" cy="1325563"/>
          </a:xfrm>
        </p:spPr>
        <p:txBody>
          <a:bodyPr/>
          <a:lstStyle/>
          <a:p>
            <a:r>
              <a:rPr lang="ru-RU" dirty="0"/>
              <a:t>Проблема Сдвиг распределения </a:t>
            </a:r>
            <a:r>
              <a:rPr lang="en-US" sz="3600" dirty="0"/>
              <a:t>distribution-shift</a:t>
            </a:r>
            <a:endParaRPr lang="ru-RU" sz="36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3B4DE75-054F-4B12-755E-C68642E75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240" y="968986"/>
            <a:ext cx="11446066" cy="5486897"/>
          </a:xfrm>
        </p:spPr>
        <p:txBody>
          <a:bodyPr>
            <a:normAutofit/>
          </a:bodyPr>
          <a:lstStyle/>
          <a:p>
            <a:r>
              <a:rPr lang="en" sz="2200" b="1" dirty="0"/>
              <a:t>Label Shift </a:t>
            </a:r>
            <a:r>
              <a:rPr lang="en" sz="2200" dirty="0"/>
              <a:t>– </a:t>
            </a:r>
            <a:r>
              <a:rPr lang="ru-RU" sz="2200" dirty="0"/>
              <a:t>Распределение </a:t>
            </a:r>
            <a:r>
              <a:rPr lang="en" sz="2200" dirty="0"/>
              <a:t>Y </a:t>
            </a:r>
            <a:r>
              <a:rPr lang="ru-RU" sz="2200" dirty="0"/>
              <a:t>изменилось, </a:t>
            </a:r>
            <a:r>
              <a:rPr lang="en" sz="2200" dirty="0"/>
              <a:t>F </a:t>
            </a:r>
            <a:r>
              <a:rPr lang="ru-RU" sz="2200" dirty="0"/>
              <a:t>не изменилась</a:t>
            </a:r>
          </a:p>
          <a:p>
            <a:pPr lvl="1"/>
            <a:r>
              <a:rPr lang="ru-RU" sz="2200" dirty="0"/>
              <a:t>Напр. Новые метки или исчезают, меняется смысл метки (напр. </a:t>
            </a:r>
            <a:r>
              <a:rPr lang="ru-RU" sz="2200" dirty="0" err="1"/>
              <a:t>Нове</a:t>
            </a:r>
            <a:r>
              <a:rPr lang="ru-RU" sz="2200" dirty="0"/>
              <a:t> правила),</a:t>
            </a:r>
          </a:p>
          <a:p>
            <a:pPr lvl="2"/>
            <a:r>
              <a:rPr lang="ru-RU" sz="1800" dirty="0"/>
              <a:t>Или новые виды спама.</a:t>
            </a:r>
          </a:p>
          <a:p>
            <a:pPr lvl="1"/>
            <a:r>
              <a:rPr lang="ru-RU" sz="2200" dirty="0"/>
              <a:t>Может быть следствие </a:t>
            </a:r>
            <a:r>
              <a:rPr lang="en" sz="2200" dirty="0"/>
              <a:t>Covariate shift</a:t>
            </a:r>
            <a:r>
              <a:rPr lang="ru-RU" sz="2200" dirty="0"/>
              <a:t>, изменился баланс классов, </a:t>
            </a:r>
          </a:p>
          <a:p>
            <a:pPr lvl="1"/>
            <a:r>
              <a:rPr lang="ru-RU" sz="2200" dirty="0"/>
              <a:t>Можно ввести веса классов</a:t>
            </a:r>
            <a:endParaRPr lang="en-US" sz="2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65910" y="6455883"/>
            <a:ext cx="58352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https://dcai.csail.mit.edu/2024/imbalance-outliers-shift/#distribution-shift</a:t>
            </a:r>
          </a:p>
        </p:txBody>
      </p:sp>
    </p:spTree>
    <p:extLst>
      <p:ext uri="{BB962C8B-B14F-4D97-AF65-F5344CB8AC3E}">
        <p14:creationId xmlns:p14="http://schemas.microsoft.com/office/powerpoint/2010/main" val="14246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5950"/>
          </a:xfrm>
        </p:spPr>
        <p:txBody>
          <a:bodyPr>
            <a:normAutofit fontScale="90000"/>
          </a:bodyPr>
          <a:lstStyle/>
          <a:p>
            <a:r>
              <a:rPr lang="ru-RU" dirty="0"/>
              <a:t>Дата-</a:t>
            </a:r>
            <a:r>
              <a:rPr lang="ru-RU" dirty="0" err="1"/>
              <a:t>центричная</a:t>
            </a:r>
            <a:r>
              <a:rPr lang="ru-RU" dirty="0"/>
              <a:t> оценка качества модели</a:t>
            </a: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769937"/>
              </p:ext>
            </p:extLst>
          </p:nvPr>
        </p:nvGraphicFramePr>
        <p:xfrm>
          <a:off x="206375" y="981076"/>
          <a:ext cx="11642725" cy="52505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9225">
                  <a:extLst>
                    <a:ext uri="{9D8B030D-6E8A-4147-A177-3AD203B41FA5}">
                      <a16:colId xmlns:a16="http://schemas.microsoft.com/office/drawing/2014/main" val="1438502547"/>
                    </a:ext>
                  </a:extLst>
                </a:gridCol>
                <a:gridCol w="3378200">
                  <a:extLst>
                    <a:ext uri="{9D8B030D-6E8A-4147-A177-3AD203B41FA5}">
                      <a16:colId xmlns:a16="http://schemas.microsoft.com/office/drawing/2014/main" val="813998595"/>
                    </a:ext>
                  </a:extLst>
                </a:gridCol>
                <a:gridCol w="6845300">
                  <a:extLst>
                    <a:ext uri="{9D8B030D-6E8A-4147-A177-3AD203B41FA5}">
                      <a16:colId xmlns:a16="http://schemas.microsoft.com/office/drawing/2014/main" val="4209764259"/>
                    </a:ext>
                  </a:extLst>
                </a:gridCol>
              </a:tblGrid>
              <a:tr h="314324">
                <a:tc>
                  <a:txBody>
                    <a:bodyPr/>
                    <a:lstStyle/>
                    <a:p>
                      <a:r>
                        <a:rPr lang="ru-RU" sz="1800" dirty="0"/>
                        <a:t>подход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900" b="1" dirty="0"/>
                        <a:t>Модельно-</a:t>
                      </a:r>
                      <a:r>
                        <a:rPr lang="ru-RU" sz="1900" b="1" dirty="0" err="1"/>
                        <a:t>центричный</a:t>
                      </a:r>
                      <a:endParaRPr lang="ru-RU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900" b="1" dirty="0"/>
                        <a:t>Дата-</a:t>
                      </a:r>
                      <a:r>
                        <a:rPr lang="ru-RU" sz="1900" b="1" dirty="0" err="1"/>
                        <a:t>центричный</a:t>
                      </a:r>
                      <a:endParaRPr lang="ru-RU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6961543"/>
                  </a:ext>
                </a:extLst>
              </a:tr>
              <a:tr h="639596">
                <a:tc>
                  <a:txBody>
                    <a:bodyPr/>
                    <a:lstStyle/>
                    <a:p>
                      <a:r>
                        <a:rPr lang="ru-RU" sz="1800" dirty="0"/>
                        <a:t>метрика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average of over many examples of held-out/test</a:t>
                      </a:r>
                      <a:r>
                        <a:rPr lang="ru-RU" sz="1900" dirty="0"/>
                        <a:t> </a:t>
                      </a:r>
                      <a:r>
                        <a:rPr lang="en-US" sz="1900" dirty="0"/>
                        <a:t>dataset</a:t>
                      </a:r>
                      <a:endParaRPr lang="ru-RU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9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анализ ошибок классов и </a:t>
                      </a:r>
                      <a:r>
                        <a:rPr lang="ru-RU" sz="1900" b="0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подвыброк</a:t>
                      </a:r>
                      <a:endParaRPr lang="ru-RU" sz="19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lvl="1"/>
                      <a:r>
                        <a:rPr lang="en-US" sz="19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Average for examples from each class </a:t>
                      </a:r>
                      <a:r>
                        <a:rPr lang="en-US" sz="1900" b="0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separatelyReport</a:t>
                      </a:r>
                      <a:r>
                        <a:rPr lang="en-US" sz="19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complete confusion matrix</a:t>
                      </a:r>
                      <a:r>
                        <a:rPr lang="ru-RU" sz="19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</a:p>
                    <a:p>
                      <a:pPr lvl="1"/>
                      <a:r>
                        <a:rPr lang="ru-RU" sz="19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наиболее </a:t>
                      </a:r>
                      <a:r>
                        <a:rPr lang="en-US" sz="19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confused cases</a:t>
                      </a:r>
                      <a:endParaRPr lang="ru-RU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28527"/>
                  </a:ext>
                </a:extLst>
              </a:tr>
              <a:tr h="538328">
                <a:tc>
                  <a:txBody>
                    <a:bodyPr/>
                    <a:lstStyle/>
                    <a:p>
                      <a:r>
                        <a:rPr lang="ru-RU" sz="1800" dirty="0" err="1"/>
                        <a:t>Тремин</a:t>
                      </a:r>
                      <a:r>
                        <a:rPr lang="ru-RU" sz="1800" dirty="0"/>
                        <a:t> </a:t>
                      </a:r>
                      <a:r>
                        <a:rPr lang="ru-RU" sz="1800" dirty="0" err="1"/>
                        <a:t>некачества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900" dirty="0"/>
                        <a:t>Переобучение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900" dirty="0"/>
                        <a:t>Проблемы несоответствия экземпляров тестового и тренировочного </a:t>
                      </a:r>
                      <a:r>
                        <a:rPr lang="ru-RU" sz="1900" dirty="0" err="1"/>
                        <a:t>датесета</a:t>
                      </a:r>
                      <a:endParaRPr lang="ru-RU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894783"/>
                  </a:ext>
                </a:extLst>
              </a:tr>
              <a:tr h="796924">
                <a:tc>
                  <a:txBody>
                    <a:bodyPr/>
                    <a:lstStyle/>
                    <a:p>
                      <a:r>
                        <a:rPr lang="ru-RU" sz="1800" dirty="0"/>
                        <a:t>Анализ ошибок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900" dirty="0"/>
                        <a:t>что не так с оценкой (метрикой и </a:t>
                      </a:r>
                      <a:r>
                        <a:rPr lang="ru-RU" sz="1900" dirty="0" err="1"/>
                        <a:t>лосом</a:t>
                      </a:r>
                      <a:r>
                        <a:rPr lang="ru-RU" sz="1900" dirty="0"/>
                        <a:t>)</a:t>
                      </a:r>
                      <a:endParaRPr lang="en-US" sz="1900" dirty="0"/>
                    </a:p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900" dirty="0"/>
                        <a:t>Что</a:t>
                      </a:r>
                      <a:r>
                        <a:rPr lang="ru-RU" sz="1900" baseline="0" dirty="0"/>
                        <a:t> не так с моделью</a:t>
                      </a:r>
                      <a:endParaRPr lang="ru-RU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2"/>
                      <a:r>
                        <a:rPr lang="ru-RU" sz="1900" dirty="0"/>
                        <a:t>Поиск </a:t>
                      </a:r>
                      <a:r>
                        <a:rPr lang="en-US" sz="2000" dirty="0"/>
                        <a:t>underperforming subpopulations</a:t>
                      </a:r>
                      <a:endParaRPr lang="ru-RU" sz="1900" baseline="0" dirty="0"/>
                    </a:p>
                    <a:p>
                      <a:pPr lvl="2"/>
                      <a:r>
                        <a:rPr lang="ru-RU" sz="1900" baseline="0" dirty="0"/>
                        <a:t>Поиск </a:t>
                      </a:r>
                      <a:r>
                        <a:rPr lang="ru-RU" sz="1900" baseline="0" dirty="0" err="1"/>
                        <a:t>фичей</a:t>
                      </a:r>
                      <a:r>
                        <a:rPr lang="ru-RU" sz="1900" baseline="0" dirty="0"/>
                        <a:t> и разметкой</a:t>
                      </a:r>
                    </a:p>
                    <a:p>
                      <a:pPr lvl="2"/>
                      <a:r>
                        <a:rPr lang="ru-RU" sz="1900" baseline="0" dirty="0"/>
                        <a:t>Поиск примеров где </a:t>
                      </a:r>
                      <a:r>
                        <a:rPr lang="en-US" sz="1900" baseline="0" dirty="0"/>
                        <a:t>loss\confidence score </a:t>
                      </a:r>
                      <a:r>
                        <a:rPr lang="ru-RU" sz="1900" baseline="0" dirty="0"/>
                        <a:t>хуже всех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290188"/>
                  </a:ext>
                </a:extLst>
              </a:tr>
              <a:tr h="1013781">
                <a:tc>
                  <a:txBody>
                    <a:bodyPr/>
                    <a:lstStyle/>
                    <a:p>
                      <a:r>
                        <a:rPr lang="ru-RU" sz="1800" dirty="0"/>
                        <a:t>Улучшение качества модели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900" dirty="0"/>
                        <a:t>Поиск стратегий обучения\регуляризации и </a:t>
                      </a:r>
                      <a:r>
                        <a:rPr lang="ru-RU" sz="1900" dirty="0" err="1"/>
                        <a:t>метообучения</a:t>
                      </a:r>
                      <a:r>
                        <a:rPr lang="ru-RU" sz="1900" dirty="0"/>
                        <a:t> и моделей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2"/>
                      <a:r>
                        <a:rPr lang="ru-RU" sz="1900" dirty="0" err="1"/>
                        <a:t>Перереботка</a:t>
                      </a:r>
                      <a:r>
                        <a:rPr lang="ru-RU" sz="1900" dirty="0"/>
                        <a:t> </a:t>
                      </a:r>
                      <a:r>
                        <a:rPr lang="ru-RU" sz="1900" dirty="0" err="1"/>
                        <a:t>датасета</a:t>
                      </a:r>
                      <a:r>
                        <a:rPr lang="ru-RU" sz="1900" dirty="0"/>
                        <a:t> и его разметки</a:t>
                      </a:r>
                    </a:p>
                    <a:p>
                      <a:pPr marL="285750" lvl="2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900" dirty="0"/>
                        <a:t>Поиск ошибок</a:t>
                      </a:r>
                      <a:r>
                        <a:rPr lang="ru-RU" sz="1900" baseline="0" dirty="0"/>
                        <a:t> разметки</a:t>
                      </a:r>
                    </a:p>
                    <a:p>
                      <a:pPr marL="285750" lvl="2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900" baseline="0" dirty="0"/>
                        <a:t>Поиск нерегулярных примеров </a:t>
                      </a:r>
                      <a:r>
                        <a:rPr lang="en-US" sz="1900" baseline="0" dirty="0"/>
                        <a:t>(edge points)</a:t>
                      </a:r>
                      <a:endParaRPr lang="ru-RU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645567"/>
                  </a:ext>
                </a:extLst>
              </a:tr>
              <a:tr h="385274">
                <a:tc>
                  <a:txBody>
                    <a:bodyPr/>
                    <a:lstStyle/>
                    <a:p>
                      <a:r>
                        <a:rPr lang="ru-RU" sz="1800" baseline="0" dirty="0"/>
                        <a:t>мониторинг модели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900" dirty="0"/>
                        <a:t>Проверка метрики и ее разброса на разных тестовых </a:t>
                      </a:r>
                      <a:r>
                        <a:rPr lang="ru-RU" sz="1900" dirty="0" err="1"/>
                        <a:t>подвыборках</a:t>
                      </a:r>
                      <a:endParaRPr lang="ru-RU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2"/>
                      <a:r>
                        <a:rPr lang="ru-RU" sz="1900" dirty="0"/>
                        <a:t>Проверка метрик и </a:t>
                      </a:r>
                      <a:r>
                        <a:rPr lang="ru-RU" sz="1900" dirty="0" err="1"/>
                        <a:t>разрбоса</a:t>
                      </a:r>
                      <a:r>
                        <a:rPr lang="ru-RU" sz="1900" dirty="0"/>
                        <a:t> на крайних</a:t>
                      </a:r>
                      <a:r>
                        <a:rPr lang="ru-RU" sz="1900" baseline="0" dirty="0"/>
                        <a:t> случаях в данных</a:t>
                      </a:r>
                    </a:p>
                    <a:p>
                      <a:pPr lvl="2"/>
                      <a:r>
                        <a:rPr lang="ru-RU" sz="1900" baseline="0" dirty="0"/>
                        <a:t>Проверка </a:t>
                      </a:r>
                      <a:r>
                        <a:rPr lang="ru-RU" sz="1900" baseline="0" dirty="0" err="1"/>
                        <a:t>даталиков</a:t>
                      </a:r>
                      <a:endParaRPr lang="ru-RU" sz="1900" baseline="0" dirty="0"/>
                    </a:p>
                    <a:p>
                      <a:pPr lvl="2"/>
                      <a:r>
                        <a:rPr lang="ru-RU" sz="1900" baseline="0" dirty="0"/>
                        <a:t>Проверка </a:t>
                      </a:r>
                      <a:r>
                        <a:rPr lang="en-US" sz="1900" baseline="0" dirty="0"/>
                        <a:t>selection bias</a:t>
                      </a:r>
                      <a:endParaRPr lang="ru-RU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684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266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1300" y="250825"/>
            <a:ext cx="10960100" cy="930275"/>
          </a:xfrm>
        </p:spPr>
        <p:txBody>
          <a:bodyPr>
            <a:normAutofit/>
          </a:bodyPr>
          <a:lstStyle/>
          <a:p>
            <a:r>
              <a:rPr lang="ru-RU" sz="4000" dirty="0"/>
              <a:t>Методы дата-</a:t>
            </a:r>
            <a:r>
              <a:rPr lang="ru-RU" sz="4000" dirty="0" err="1"/>
              <a:t>центричного</a:t>
            </a:r>
            <a:r>
              <a:rPr lang="ru-RU" sz="4000" dirty="0"/>
              <a:t> поиска проблем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15900" y="961395"/>
            <a:ext cx="11633200" cy="56769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100" b="1" dirty="0"/>
              <a:t>Записывайте</a:t>
            </a:r>
            <a:r>
              <a:rPr lang="ru-RU" sz="2100" dirty="0"/>
              <a:t> не только результаты, но и </a:t>
            </a:r>
            <a:r>
              <a:rPr lang="ru-RU" sz="2100" b="1" dirty="0" err="1"/>
              <a:t>лосс</a:t>
            </a:r>
            <a:r>
              <a:rPr lang="ru-RU" sz="2100" b="1" dirty="0"/>
              <a:t>, </a:t>
            </a:r>
            <a:r>
              <a:rPr lang="en-US" sz="2100" b="1" dirty="0"/>
              <a:t>confidence score </a:t>
            </a:r>
            <a:r>
              <a:rPr lang="ru-RU" sz="2100" b="1" dirty="0"/>
              <a:t>и другие формализуемые </a:t>
            </a:r>
            <a:r>
              <a:rPr lang="ru-RU" sz="2100" dirty="0"/>
              <a:t>параметры для экземпляров данных.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100" b="1" dirty="0"/>
              <a:t>Анализируйте </a:t>
            </a:r>
            <a:r>
              <a:rPr lang="en-US" sz="2100" b="1" dirty="0"/>
              <a:t>confusion matrix</a:t>
            </a:r>
            <a:r>
              <a:rPr lang="ru-RU" sz="2100" dirty="0"/>
              <a:t> (где и как ошибётся модель) или его аналоги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100" b="1" dirty="0"/>
              <a:t>Смотрите на поведение метрик в зависимости от порога вероятности </a:t>
            </a:r>
            <a:r>
              <a:rPr lang="ru-RU" sz="2100" dirty="0"/>
              <a:t>(</a:t>
            </a:r>
            <a:r>
              <a:rPr lang="en-US" sz="2100" dirty="0"/>
              <a:t>confidence score </a:t>
            </a:r>
            <a:r>
              <a:rPr lang="ru-RU" sz="2100" dirty="0"/>
              <a:t>) при котором принимается решение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100" b="1" dirty="0"/>
              <a:t>Ищите примеры где </a:t>
            </a:r>
            <a:r>
              <a:rPr lang="ru-RU" sz="2100" b="1" dirty="0" err="1"/>
              <a:t>лосс</a:t>
            </a:r>
            <a:r>
              <a:rPr lang="ru-RU" sz="2100" b="1" dirty="0"/>
              <a:t>, </a:t>
            </a:r>
            <a:r>
              <a:rPr lang="en-US" sz="2100" b="1" dirty="0"/>
              <a:t>confidence score </a:t>
            </a:r>
            <a:r>
              <a:rPr lang="ru-RU" sz="2100" b="1" dirty="0"/>
              <a:t>и другие формализуемые </a:t>
            </a:r>
            <a:r>
              <a:rPr lang="ru-RU" sz="2100" dirty="0"/>
              <a:t>параметры </a:t>
            </a:r>
            <a:r>
              <a:rPr lang="ru-RU" sz="2100" dirty="0" smtClean="0"/>
              <a:t>хуже, </a:t>
            </a:r>
            <a:r>
              <a:rPr lang="ru-RU" sz="2100" dirty="0"/>
              <a:t>- как при этом ошибается модель?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100" b="1" dirty="0"/>
              <a:t>Проверьте</a:t>
            </a:r>
            <a:r>
              <a:rPr lang="ru-RU" sz="2100" dirty="0"/>
              <a:t> что найденные примеры и </a:t>
            </a:r>
            <a:r>
              <a:rPr lang="ru-RU" sz="2100" dirty="0" err="1"/>
              <a:t>подмножетства</a:t>
            </a:r>
            <a:r>
              <a:rPr lang="ru-RU" sz="2100" dirty="0"/>
              <a:t> </a:t>
            </a:r>
            <a:r>
              <a:rPr lang="ru-RU" sz="2100" b="1" dirty="0"/>
              <a:t>на регулярность/редкость</a:t>
            </a:r>
            <a:r>
              <a:rPr lang="ru-RU" sz="2100" dirty="0"/>
              <a:t>, </a:t>
            </a:r>
            <a:r>
              <a:rPr lang="ru-RU" sz="2100" b="1" dirty="0"/>
              <a:t>корректность разметки</a:t>
            </a:r>
            <a:r>
              <a:rPr lang="ru-RU" sz="2100" dirty="0"/>
              <a:t>, </a:t>
            </a:r>
            <a:r>
              <a:rPr lang="ru-RU" sz="2100" dirty="0" err="1"/>
              <a:t>соотвествие</a:t>
            </a:r>
            <a:r>
              <a:rPr lang="ru-RU" sz="2100" dirty="0"/>
              <a:t> классу по смыслу и </a:t>
            </a:r>
            <a:r>
              <a:rPr lang="ru-RU" sz="2100" dirty="0" err="1"/>
              <a:t>тд</a:t>
            </a:r>
            <a:endParaRPr lang="ru-RU" sz="21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100" dirty="0"/>
              <a:t>Найдите самые уверенные примеры и проверьте их на </a:t>
            </a:r>
            <a:r>
              <a:rPr lang="ru-RU" sz="2100" b="1" dirty="0" err="1"/>
              <a:t>даталики</a:t>
            </a:r>
            <a:endParaRPr lang="ru-RU" sz="21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100" dirty="0"/>
              <a:t>Проверьте указанные примеры по другим метрикам, </a:t>
            </a:r>
            <a:r>
              <a:rPr lang="ru-RU" sz="2100" b="1" dirty="0"/>
              <a:t>по </a:t>
            </a:r>
            <a:r>
              <a:rPr lang="en-US" sz="2100" b="1" dirty="0"/>
              <a:t>top-k </a:t>
            </a:r>
            <a:r>
              <a:rPr lang="ru-RU" sz="2100" b="1" dirty="0"/>
              <a:t>одной метрики по интерпретируемости модели</a:t>
            </a:r>
            <a:r>
              <a:rPr lang="ru-RU" sz="2100" dirty="0"/>
              <a:t> и </a:t>
            </a:r>
            <a:r>
              <a:rPr lang="ru-RU" sz="2100" dirty="0" err="1"/>
              <a:t>тд</a:t>
            </a:r>
            <a:r>
              <a:rPr lang="ru-RU" sz="2100" dirty="0"/>
              <a:t> в зависимости от возможностей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100" dirty="0"/>
              <a:t>Также </a:t>
            </a:r>
            <a:r>
              <a:rPr lang="ru-RU" sz="2100" b="1" dirty="0"/>
              <a:t>можно </a:t>
            </a:r>
            <a:r>
              <a:rPr lang="ru-RU" sz="2100" b="1" dirty="0" err="1"/>
              <a:t>кластеризовать</a:t>
            </a:r>
            <a:r>
              <a:rPr lang="ru-RU" sz="2100" b="1" dirty="0"/>
              <a:t> «плохие» </a:t>
            </a:r>
            <a:r>
              <a:rPr lang="ru-RU" sz="2100" dirty="0"/>
              <a:t>примеры и хорошие, проверив однородность и другие свойства и выбросы в каждом кластере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100" dirty="0"/>
              <a:t>Если есть время можно найти примеры данных, </a:t>
            </a:r>
            <a:r>
              <a:rPr lang="ru-RU" sz="2100" b="1" dirty="0"/>
              <a:t>наиболее влияющие на результат </a:t>
            </a:r>
            <a:r>
              <a:rPr lang="en-US" sz="2100" b="1" dirty="0"/>
              <a:t>(LOO)</a:t>
            </a:r>
            <a:endParaRPr lang="ru-RU" sz="21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15900" y="6418590"/>
            <a:ext cx="76073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https://dcai.csail.mit.edu/2024/data-centric-evaluation/data-centric-evaluation.pdf</a:t>
            </a:r>
          </a:p>
        </p:txBody>
      </p:sp>
    </p:spTree>
    <p:extLst>
      <p:ext uri="{BB962C8B-B14F-4D97-AF65-F5344CB8AC3E}">
        <p14:creationId xmlns:p14="http://schemas.microsoft.com/office/powerpoint/2010/main" val="269865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9900" y="377825"/>
            <a:ext cx="11214100" cy="663575"/>
          </a:xfrm>
        </p:spPr>
        <p:txBody>
          <a:bodyPr>
            <a:normAutofit fontScale="90000"/>
          </a:bodyPr>
          <a:lstStyle/>
          <a:p>
            <a:r>
              <a:rPr lang="ru-RU" dirty="0" err="1"/>
              <a:t>Датацентиричное</a:t>
            </a:r>
            <a:r>
              <a:rPr lang="ru-RU" dirty="0"/>
              <a:t> улучшение качества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15900" y="863600"/>
            <a:ext cx="11468100" cy="5816600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Метрики должны быть устойчивы к небольшим флуктуациям данных.</a:t>
            </a:r>
          </a:p>
          <a:p>
            <a:r>
              <a:rPr lang="ru-RU" dirty="0"/>
              <a:t>Для разных классов или </a:t>
            </a:r>
            <a:r>
              <a:rPr lang="ru-RU" dirty="0" err="1"/>
              <a:t>подвыборок</a:t>
            </a:r>
            <a:r>
              <a:rPr lang="ru-RU" dirty="0"/>
              <a:t>\подгрупп метрики должны быть одинаковы (напр. путем </a:t>
            </a:r>
            <a:r>
              <a:rPr lang="en-US" dirty="0"/>
              <a:t>K-Folds)</a:t>
            </a:r>
            <a:r>
              <a:rPr lang="ru-RU" dirty="0"/>
              <a:t>.</a:t>
            </a:r>
          </a:p>
          <a:p>
            <a:r>
              <a:rPr lang="ru-RU" dirty="0"/>
              <a:t>Важно оценивать не только метрику но и ее разброс (а также </a:t>
            </a:r>
            <a:r>
              <a:rPr lang="en-US" dirty="0"/>
              <a:t>confidence interval) </a:t>
            </a:r>
            <a:r>
              <a:rPr lang="ru-RU" dirty="0"/>
              <a:t>чтобы понять что ждать от метрики</a:t>
            </a:r>
          </a:p>
          <a:p>
            <a:r>
              <a:rPr lang="ru-RU" dirty="0"/>
              <a:t>Для подгруппы с наихудшим результатом </a:t>
            </a:r>
          </a:p>
          <a:p>
            <a:pPr lvl="1"/>
            <a:r>
              <a:rPr lang="ru-RU" dirty="0"/>
              <a:t>можно сделать отдельную модель</a:t>
            </a:r>
          </a:p>
          <a:p>
            <a:pPr lvl="1"/>
            <a:r>
              <a:rPr lang="ru-RU" dirty="0"/>
              <a:t>ли объединить подгруппы в более крупные классы </a:t>
            </a:r>
          </a:p>
          <a:p>
            <a:pPr lvl="1"/>
            <a:r>
              <a:rPr lang="ru-RU" dirty="0"/>
              <a:t>вывести «плохую подгруппу» в отдельный класс, </a:t>
            </a:r>
          </a:p>
          <a:p>
            <a:pPr lvl="1"/>
            <a:r>
              <a:rPr lang="ru-RU" dirty="0" err="1"/>
              <a:t>дособрать</a:t>
            </a:r>
            <a:r>
              <a:rPr lang="ru-RU" dirty="0"/>
              <a:t> данных или </a:t>
            </a:r>
            <a:r>
              <a:rPr lang="ru-RU" dirty="0" err="1"/>
              <a:t>аугментировать</a:t>
            </a:r>
            <a:r>
              <a:rPr lang="ru-RU" dirty="0"/>
              <a:t> подгруппу  </a:t>
            </a:r>
          </a:p>
          <a:p>
            <a:pPr lvl="1"/>
            <a:r>
              <a:rPr lang="ru-RU" dirty="0" err="1"/>
              <a:t>преорбазовать</a:t>
            </a:r>
            <a:r>
              <a:rPr lang="ru-RU" dirty="0"/>
              <a:t> </a:t>
            </a:r>
            <a:r>
              <a:rPr lang="ru-RU" dirty="0" err="1"/>
              <a:t>датасет</a:t>
            </a:r>
            <a:r>
              <a:rPr lang="ru-RU" dirty="0"/>
              <a:t>  сделав подгруппу более однородной с группой </a:t>
            </a:r>
          </a:p>
          <a:p>
            <a:pPr lvl="1"/>
            <a:r>
              <a:rPr lang="ru-RU" dirty="0"/>
              <a:t>синтезировать данные, </a:t>
            </a:r>
            <a:r>
              <a:rPr lang="ru-RU" dirty="0" err="1"/>
              <a:t>разбовляющие</a:t>
            </a:r>
            <a:r>
              <a:rPr lang="ru-RU" dirty="0"/>
              <a:t> регулярную группу до однородности с плохой подгруппой.</a:t>
            </a:r>
          </a:p>
          <a:p>
            <a:pPr lvl="1"/>
            <a:r>
              <a:rPr lang="ru-RU" dirty="0"/>
              <a:t>Можно переобучить модель снижая размер плохих подгрупп </a:t>
            </a:r>
          </a:p>
          <a:p>
            <a:pPr lvl="1"/>
            <a:r>
              <a:rPr lang="ru-RU" dirty="0"/>
              <a:t>Можно найти </a:t>
            </a:r>
            <a:r>
              <a:rPr lang="ru-RU" dirty="0" err="1"/>
              <a:t>фичи</a:t>
            </a:r>
            <a:r>
              <a:rPr lang="ru-RU" dirty="0"/>
              <a:t>, улучшающие работу подгруппы.</a:t>
            </a:r>
            <a:endParaRPr lang="en-US" dirty="0"/>
          </a:p>
          <a:p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15900" y="6418590"/>
            <a:ext cx="76073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https://dcai.csail.mit.edu/2024/data-centric-evaluation/data-centric-evaluation.pdf</a:t>
            </a:r>
          </a:p>
        </p:txBody>
      </p:sp>
    </p:spTree>
    <p:extLst>
      <p:ext uri="{BB962C8B-B14F-4D97-AF65-F5344CB8AC3E}">
        <p14:creationId xmlns:p14="http://schemas.microsoft.com/office/powerpoint/2010/main" val="251461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2000" y="238123"/>
            <a:ext cx="10515600" cy="549275"/>
          </a:xfrm>
        </p:spPr>
        <p:txBody>
          <a:bodyPr>
            <a:noAutofit/>
          </a:bodyPr>
          <a:lstStyle/>
          <a:p>
            <a:r>
              <a:rPr lang="ru-RU" dirty="0"/>
              <a:t>Создание обучающего набора данных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3008" y="797121"/>
            <a:ext cx="11961191" cy="5954862"/>
          </a:xfrm>
        </p:spPr>
        <p:txBody>
          <a:bodyPr>
            <a:normAutofit fontScale="62500" lnSpcReduction="20000"/>
          </a:bodyPr>
          <a:lstStyle/>
          <a:p>
            <a:pPr marL="269875" indent="-198438">
              <a:lnSpc>
                <a:spcPct val="110000"/>
              </a:lnSpc>
              <a:spcBef>
                <a:spcPts val="0"/>
              </a:spcBef>
            </a:pPr>
            <a:r>
              <a:rPr lang="ru-RU" sz="3400" u="sng" dirty="0"/>
              <a:t>Понимание мира модели строится на обучающих данных исходя из допущения, что обучающие данные отражают реальный мир — и отражают его правильно. </a:t>
            </a:r>
          </a:p>
          <a:p>
            <a:pPr marL="269875" indent="-198438">
              <a:lnSpc>
                <a:spcPct val="110000"/>
              </a:lnSpc>
              <a:spcBef>
                <a:spcPts val="0"/>
              </a:spcBef>
            </a:pPr>
            <a:r>
              <a:rPr lang="ru-RU" sz="3400" b="1" dirty="0"/>
              <a:t>Бизнес-задача как задача машинного обучения</a:t>
            </a:r>
            <a:r>
              <a:rPr lang="ru-RU" sz="3400" dirty="0"/>
              <a:t>: что и на основе каких данных нужно прогнозировать.</a:t>
            </a:r>
          </a:p>
          <a:p>
            <a:pPr marL="627063" lvl="1" indent="-317500">
              <a:lnSpc>
                <a:spcPct val="110000"/>
              </a:lnSpc>
              <a:spcBef>
                <a:spcPts val="0"/>
              </a:spcBef>
            </a:pPr>
            <a:r>
              <a:rPr lang="ru-RU" sz="3400" dirty="0"/>
              <a:t>Почти любую бизнес-задачу можно по-разному представить в зависимости от требований и ограничений. </a:t>
            </a:r>
            <a:endParaRPr lang="ru-RU" sz="2300" dirty="0"/>
          </a:p>
          <a:p>
            <a:pPr marL="317500" indent="-238125">
              <a:lnSpc>
                <a:spcPct val="110000"/>
              </a:lnSpc>
              <a:spcBef>
                <a:spcPts val="0"/>
              </a:spcBef>
            </a:pPr>
            <a:r>
              <a:rPr lang="ru-RU" sz="3400" b="1" dirty="0"/>
              <a:t>Каждый «признак» должен максимально широко </a:t>
            </a:r>
            <a:r>
              <a:rPr lang="ru-RU" sz="3400" dirty="0"/>
              <a:t>соответствовать всему диапазону рабочих условий.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ru-RU" sz="3400" dirty="0"/>
              <a:t>Реальные данные содержат смещения. 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ru-RU" sz="3400" dirty="0"/>
              <a:t>Если какие-то классы или сегменты недостаточно представлены или вообще не представлены в обучающем </a:t>
            </a:r>
            <a:r>
              <a:rPr lang="ru-RU" sz="3400" dirty="0" err="1"/>
              <a:t>датасете</a:t>
            </a:r>
            <a:r>
              <a:rPr lang="ru-RU" sz="3400" dirty="0"/>
              <a:t>, модель не сможет обучиться на них и будет выдавать неправильные прогнозы.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3400" b="1" dirty="0"/>
              <a:t>Маленький и очищенный </a:t>
            </a:r>
            <a:r>
              <a:rPr lang="ru-RU" sz="3400" b="1" dirty="0" err="1"/>
              <a:t>датасет</a:t>
            </a:r>
            <a:r>
              <a:rPr lang="ru-RU" sz="3400" b="1" dirty="0"/>
              <a:t> лучше</a:t>
            </a:r>
            <a:r>
              <a:rPr lang="ru-RU" sz="3400" dirty="0"/>
              <a:t>, чем большой и неочищенный.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ru-RU" sz="3400" b="1" dirty="0"/>
              <a:t>Сколько данных нужно</a:t>
            </a:r>
            <a:r>
              <a:rPr lang="ru-RU" sz="3400" dirty="0"/>
              <a:t> зависит от сложности прогнозируемого явления, изменяемости обучающих данных и точности модели. Единственный способ это выяснить — метод проб и ошибок.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ru-RU" sz="3400" b="1" dirty="0"/>
              <a:t>Получайте данные порциями.</a:t>
            </a:r>
            <a:r>
              <a:rPr lang="ru-RU" sz="3400" dirty="0"/>
              <a:t> Начните с небольшого </a:t>
            </a:r>
            <a:r>
              <a:rPr lang="ru-RU" sz="3400" dirty="0" err="1"/>
              <a:t>датасета</a:t>
            </a:r>
            <a:r>
              <a:rPr lang="ru-RU" sz="3400" dirty="0"/>
              <a:t>, разметьте, проверьте его точность, проанализируйте ошибки и запланируйте следующую итерацию по сбору и разметке.</a:t>
            </a:r>
            <a:endParaRPr lang="ru-RU" sz="2300" dirty="0"/>
          </a:p>
          <a:p>
            <a:pPr>
              <a:spcBef>
                <a:spcPts val="0"/>
              </a:spcBef>
            </a:pPr>
            <a:endParaRPr lang="ru-RU" sz="24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81000" y="6550223"/>
            <a:ext cx="41328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https://habr.com/ru/companies/vk/articles/749852/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810718" y="6550222"/>
            <a:ext cx="27991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https://learn.g2.com/training-data</a:t>
            </a:r>
          </a:p>
        </p:txBody>
      </p:sp>
    </p:spTree>
    <p:extLst>
      <p:ext uri="{BB962C8B-B14F-4D97-AF65-F5344CB8AC3E}">
        <p14:creationId xmlns:p14="http://schemas.microsoft.com/office/powerpoint/2010/main" val="290551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232F8-ABC1-D93B-19F9-5050C3C1A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9EC440-678E-C5D4-E9EA-F81A8FEB1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643" y="177240"/>
            <a:ext cx="10515600" cy="33563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+mn-lt"/>
              </a:rPr>
              <a:t>Что делать, если данных мало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55085E-4EBD-0B3E-E677-A7DD1FCCE844}"/>
              </a:ext>
            </a:extLst>
          </p:cNvPr>
          <p:cNvSpPr txBox="1"/>
          <p:nvPr/>
        </p:nvSpPr>
        <p:spPr>
          <a:xfrm>
            <a:off x="7837145" y="6494792"/>
            <a:ext cx="40823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latin typeface="+mn-lt"/>
              </a:rPr>
              <a:t>https://</a:t>
            </a:r>
            <a:r>
              <a:rPr lang="en" dirty="0" err="1">
                <a:latin typeface="+mn-lt"/>
              </a:rPr>
              <a:t>kolodezev.ru</a:t>
            </a:r>
            <a:r>
              <a:rPr lang="en" dirty="0">
                <a:latin typeface="+mn-lt"/>
              </a:rPr>
              <a:t>/download/mlsysd6ods.pdf</a:t>
            </a:r>
            <a:endParaRPr lang="ru-RU" dirty="0">
              <a:latin typeface="+mn-lt"/>
            </a:endParaRPr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433938"/>
              </p:ext>
            </p:extLst>
          </p:nvPr>
        </p:nvGraphicFramePr>
        <p:xfrm>
          <a:off x="222903" y="599121"/>
          <a:ext cx="11588097" cy="53338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2030">
                  <a:extLst>
                    <a:ext uri="{9D8B030D-6E8A-4147-A177-3AD203B41FA5}">
                      <a16:colId xmlns:a16="http://schemas.microsoft.com/office/drawing/2014/main" val="3881410187"/>
                    </a:ext>
                  </a:extLst>
                </a:gridCol>
                <a:gridCol w="4295423">
                  <a:extLst>
                    <a:ext uri="{9D8B030D-6E8A-4147-A177-3AD203B41FA5}">
                      <a16:colId xmlns:a16="http://schemas.microsoft.com/office/drawing/2014/main" val="14468108"/>
                    </a:ext>
                  </a:extLst>
                </a:gridCol>
                <a:gridCol w="5720644">
                  <a:extLst>
                    <a:ext uri="{9D8B030D-6E8A-4147-A177-3AD203B41FA5}">
                      <a16:colId xmlns:a16="http://schemas.microsoft.com/office/drawing/2014/main" val="11449707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Большой набор данных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Маленький набор данных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672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baseline="0" dirty="0"/>
                        <a:t>пространство признаков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800" dirty="0"/>
                        <a:t>Алгоритмический</a:t>
                      </a:r>
                      <a:r>
                        <a:rPr lang="ru-RU" sz="1800" baseline="0" dirty="0"/>
                        <a:t> отбор признаков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700" baseline="0" dirty="0"/>
                        <a:t>Нелинейной сжатие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36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/>
                        <a:t>Тренировка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800" dirty="0"/>
                        <a:t>На данных из набора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700" baseline="0" dirty="0"/>
                        <a:t>Расширение внешними и синтетическими данными,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700" baseline="0" dirty="0"/>
                        <a:t>Use</a:t>
                      </a:r>
                      <a:r>
                        <a:rPr lang="ru-RU" sz="1700" baseline="0" dirty="0"/>
                        <a:t> </a:t>
                      </a:r>
                      <a:r>
                        <a:rPr lang="ru-RU" sz="1700" baseline="0" dirty="0" err="1"/>
                        <a:t>предобученных</a:t>
                      </a:r>
                      <a:r>
                        <a:rPr lang="ru-RU" sz="1700" baseline="0" dirty="0"/>
                        <a:t> НС</a:t>
                      </a:r>
                      <a:r>
                        <a:rPr lang="en-US" sz="1700" baseline="0" dirty="0"/>
                        <a:t>/Few-short learning</a:t>
                      </a:r>
                      <a:endParaRPr lang="ru-RU" sz="1700" baseline="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700" baseline="0" dirty="0" err="1"/>
                        <a:t>Метообучение</a:t>
                      </a:r>
                      <a:endParaRPr lang="ru-RU" sz="17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8055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/>
                        <a:t>Тест</a:t>
                      </a:r>
                      <a:r>
                        <a:rPr lang="ru-RU" sz="1800" baseline="0" dirty="0"/>
                        <a:t> метрик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800" dirty="0"/>
                        <a:t>Случайное деление выборки </a:t>
                      </a:r>
                      <a:r>
                        <a:rPr lang="en-US" sz="1800" dirty="0"/>
                        <a:t>(hold-out)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/>
                        <a:t>Среднее по </a:t>
                      </a:r>
                      <a:r>
                        <a:rPr lang="en-US" sz="1800" dirty="0"/>
                        <a:t>K-folds</a:t>
                      </a:r>
                      <a:r>
                        <a:rPr lang="ru-RU" sz="1800" dirty="0"/>
                        <a:t> (и его варианты)</a:t>
                      </a:r>
                      <a:r>
                        <a:rPr lang="en-US" sz="1800" dirty="0"/>
                        <a:t> </a:t>
                      </a:r>
                      <a:r>
                        <a:rPr lang="ru-RU" sz="1800" dirty="0"/>
                        <a:t>без</a:t>
                      </a:r>
                      <a:r>
                        <a:rPr lang="ru-RU" sz="1800" baseline="0" dirty="0"/>
                        <a:t> теста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aseline="0" dirty="0"/>
                        <a:t>Leave-p-out</a:t>
                      </a:r>
                      <a:r>
                        <a:rPr lang="ru-RU" sz="1800" baseline="0" dirty="0"/>
                        <a:t> для отдельных примеров и подгрупп для оценки их важности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534655"/>
                  </a:ext>
                </a:extLst>
              </a:tr>
              <a:tr h="650068">
                <a:tc>
                  <a:txBody>
                    <a:bodyPr/>
                    <a:lstStyle/>
                    <a:p>
                      <a:r>
                        <a:rPr lang="ru-RU" sz="1800" dirty="0"/>
                        <a:t>Разброс метрик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600" dirty="0"/>
                        <a:t>Оценка</a:t>
                      </a:r>
                      <a:r>
                        <a:rPr lang="ru-RU" sz="1600" baseline="0" dirty="0"/>
                        <a:t> разброса метрик (уверенности) через нормальное распределение (ЦПТ)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800" dirty="0"/>
                        <a:t>Оценка</a:t>
                      </a:r>
                      <a:r>
                        <a:rPr lang="ru-RU" sz="1800" baseline="0" dirty="0"/>
                        <a:t> интервала уверенности через 0.632 (+-) </a:t>
                      </a:r>
                      <a:r>
                        <a:rPr lang="en-US" sz="1800" baseline="0" dirty="0"/>
                        <a:t>bootstrap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068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/>
                        <a:t>Выбор модель\</a:t>
                      </a:r>
                      <a:br>
                        <a:rPr lang="ru-RU" sz="1600" dirty="0"/>
                      </a:br>
                      <a:r>
                        <a:rPr lang="ru-RU" sz="1600" dirty="0" err="1"/>
                        <a:t>гипер</a:t>
                      </a:r>
                      <a:r>
                        <a:rPr lang="ru-RU" sz="1600" dirty="0"/>
                        <a:t> парам.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800" dirty="0"/>
                        <a:t>Случайное деление тест\</a:t>
                      </a:r>
                      <a:r>
                        <a:rPr lang="ru-RU" sz="1800" dirty="0" err="1"/>
                        <a:t>валидация</a:t>
                      </a:r>
                      <a:r>
                        <a:rPr lang="ru-RU" sz="1800" dirty="0"/>
                        <a:t>\</a:t>
                      </a:r>
                      <a:r>
                        <a:rPr lang="ru-RU" sz="1800" dirty="0" err="1"/>
                        <a:t>трейн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800" dirty="0"/>
                        <a:t>Среднее по </a:t>
                      </a:r>
                      <a:r>
                        <a:rPr lang="en-US" sz="1800" dirty="0"/>
                        <a:t>K-folds</a:t>
                      </a:r>
                      <a:r>
                        <a:rPr lang="ru-RU" sz="1800" dirty="0"/>
                        <a:t> (и его варианты)</a:t>
                      </a:r>
                      <a:r>
                        <a:rPr lang="en-US" sz="1800" dirty="0"/>
                        <a:t> </a:t>
                      </a:r>
                      <a:r>
                        <a:rPr lang="ru-RU" sz="1800" dirty="0"/>
                        <a:t>с</a:t>
                      </a:r>
                      <a:r>
                        <a:rPr lang="ru-RU" sz="1800" baseline="0" dirty="0"/>
                        <a:t> тестом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aseline="0" dirty="0"/>
                        <a:t>Leave-p-out</a:t>
                      </a:r>
                      <a:r>
                        <a:rPr lang="ru-RU" sz="1800" baseline="0" dirty="0"/>
                        <a:t> с тестом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231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/>
                        <a:t>Сравнение моделей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800" dirty="0"/>
                        <a:t>Сравнение</a:t>
                      </a:r>
                      <a:r>
                        <a:rPr lang="ru-RU" sz="1800" baseline="0" dirty="0"/>
                        <a:t> средних метрик </a:t>
                      </a:r>
                      <a:r>
                        <a:rPr lang="ru-RU" sz="1600" baseline="0" dirty="0"/>
                        <a:t>(сравнение алгоритмов асимптотически)</a:t>
                      </a:r>
                      <a:r>
                        <a:rPr lang="en-US" sz="1600" baseline="0" dirty="0"/>
                        <a:t>, </a:t>
                      </a:r>
                      <a:r>
                        <a:rPr lang="ru-RU" sz="1800" baseline="0" dirty="0"/>
                        <a:t>Стат. Тесты </a:t>
                      </a: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2"/>
                        </a:rPr>
                        <a:t>Критерий Мак-</a:t>
                      </a:r>
                      <a:r>
                        <a:rPr lang="ru-RU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2"/>
                        </a:rPr>
                        <a:t>Нимара</a:t>
                      </a:r>
                      <a:endParaRPr lang="ru-RU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  <a:hlinkClick r:id="rId2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Q-</a:t>
                      </a:r>
                      <a:r>
                        <a:rPr lang="ru-RU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критерий </a:t>
                      </a:r>
                      <a:r>
                        <a:rPr lang="ru-RU" sz="1400" b="1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Кохрена</a:t>
                      </a:r>
                      <a:r>
                        <a:rPr lang="ru-RU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и др.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3"/>
                        </a:rPr>
                        <a:t>5x2cv combined F test for classifier comparisons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Nested cross-</a:t>
                      </a:r>
                      <a:r>
                        <a:rPr lang="en-US" sz="1800" dirty="0" err="1"/>
                        <a:t>validarion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301929"/>
                  </a:ext>
                </a:extLst>
              </a:tr>
            </a:tbl>
          </a:graphicData>
        </a:graphic>
      </p:graphicFrame>
      <p:sp>
        <p:nvSpPr>
          <p:cNvPr id="11" name="Прямоугольник 10"/>
          <p:cNvSpPr/>
          <p:nvPr/>
        </p:nvSpPr>
        <p:spPr>
          <a:xfrm>
            <a:off x="1312803" y="6393953"/>
            <a:ext cx="4371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https://www.nature.com/articles/s41524-023-01000-z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222903" y="6065562"/>
            <a:ext cx="86722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+mn-lt"/>
              </a:rPr>
              <a:t>https://www.trustbit.tech/blog/2021/06/30/techniques-and-pitfalls-for-ml-training-with-small-data-sets</a:t>
            </a:r>
          </a:p>
        </p:txBody>
      </p:sp>
    </p:spTree>
    <p:extLst>
      <p:ext uri="{BB962C8B-B14F-4D97-AF65-F5344CB8AC3E}">
        <p14:creationId xmlns:p14="http://schemas.microsoft.com/office/powerpoint/2010/main" val="14222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9D6F4A-89CE-3909-15CE-6EC62C0CE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Проблемы данных – это проблемы с решением задачи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1F48540-CBFC-EB2E-76A6-C7AD9F099B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3838" indent="-219075">
              <a:lnSpc>
                <a:spcPct val="100000"/>
              </a:lnSpc>
              <a:spcBef>
                <a:spcPts val="600"/>
              </a:spcBef>
            </a:pPr>
            <a:r>
              <a:rPr lang="ru-RU" sz="2100" b="1" dirty="0">
                <a:latin typeface="+mn-lt"/>
              </a:rPr>
              <a:t>Большинство проблем — на границах системы</a:t>
            </a:r>
            <a:r>
              <a:rPr lang="ru-RU" sz="2100" dirty="0">
                <a:latin typeface="+mn-lt"/>
              </a:rPr>
              <a:t>: выбросы, не регулярности,</a:t>
            </a:r>
            <a:r>
              <a:rPr lang="en-US" sz="2100" dirty="0">
                <a:latin typeface="+mn-lt"/>
              </a:rPr>
              <a:t> </a:t>
            </a:r>
            <a:r>
              <a:rPr lang="ru-RU" sz="2100" dirty="0">
                <a:latin typeface="+mn-lt"/>
              </a:rPr>
              <a:t>новизна данных. Границы системы – это границы обучающих данных.</a:t>
            </a:r>
          </a:p>
          <a:p>
            <a:pPr marL="666750" lvl="1" indent="-261938">
              <a:lnSpc>
                <a:spcPct val="100000"/>
              </a:lnSpc>
              <a:spcBef>
                <a:spcPts val="0"/>
              </a:spcBef>
            </a:pPr>
            <a:r>
              <a:rPr lang="ru-RU" sz="2100" b="1" dirty="0">
                <a:latin typeface="+mn-lt"/>
              </a:rPr>
              <a:t>Отсутствие бесплатных завтраков</a:t>
            </a:r>
            <a:r>
              <a:rPr lang="ru-RU" sz="2100" dirty="0">
                <a:latin typeface="+mn-lt"/>
              </a:rPr>
              <a:t>: если данные не похоже на тренировочную выборку любая модель ведет себя одинаково плохо независимо от сложности.</a:t>
            </a:r>
          </a:p>
          <a:p>
            <a:pPr marL="1066800" lvl="2" indent="-263525">
              <a:lnSpc>
                <a:spcPct val="100000"/>
              </a:lnSpc>
              <a:spcBef>
                <a:spcPts val="0"/>
              </a:spcBef>
            </a:pPr>
            <a:r>
              <a:rPr lang="ru-RU" sz="2100" u="sng" dirty="0">
                <a:latin typeface="+mn-lt"/>
              </a:rPr>
              <a:t>Определение результата заложено в данных для обучения модели.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100" dirty="0"/>
              <a:t>Более целесообразно инвестировать в изучение и исправление данных, а не возиться с моделями (</a:t>
            </a:r>
            <a:r>
              <a:rPr lang="ru-RU" sz="2100" b="1" dirty="0"/>
              <a:t>принцип </a:t>
            </a:r>
            <a:r>
              <a:rPr lang="en-US" sz="2100" b="1" dirty="0"/>
              <a:t>GIGO – </a:t>
            </a:r>
            <a:r>
              <a:rPr lang="ru-RU" sz="2100" b="1" dirty="0"/>
              <a:t>мусор на входе – мусор на выходе</a:t>
            </a:r>
            <a:r>
              <a:rPr lang="en-US" sz="2100" dirty="0"/>
              <a:t>)</a:t>
            </a:r>
            <a:endParaRPr lang="ru-RU" sz="21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100" dirty="0"/>
              <a:t>ML-метрики не важны заказчику, </a:t>
            </a:r>
            <a:r>
              <a:rPr lang="ru-RU" sz="2100" u="sng" dirty="0"/>
              <a:t>Бизнес Метрики, надо искать</a:t>
            </a:r>
            <a:r>
              <a:rPr lang="ru-RU" sz="2100" dirty="0"/>
              <a:t>,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100" b="1" dirty="0"/>
              <a:t>результат зависит от того как и на каких данных мерить метрики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100" dirty="0"/>
              <a:t>метрики данных тоже важны!</a:t>
            </a:r>
            <a:endParaRPr lang="en-US" sz="21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55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1AA84-1D32-C355-0897-83F276258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F0DAF4-6217-0819-0803-061581754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15" y="205099"/>
            <a:ext cx="10977785" cy="820135"/>
          </a:xfrm>
        </p:spPr>
        <p:txBody>
          <a:bodyPr>
            <a:normAutofit fontScale="90000"/>
          </a:bodyPr>
          <a:lstStyle/>
          <a:p>
            <a:r>
              <a:rPr lang="ru-RU" sz="3600" dirty="0">
                <a:latin typeface="+mn-lt"/>
              </a:rPr>
              <a:t>Перенос обучения близость домена: объем данных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C716ED1-A93B-0FFF-BE67-FE68C067A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9390" y="1572237"/>
            <a:ext cx="4934639" cy="4351338"/>
          </a:xfrm>
        </p:spPr>
        <p:txBody>
          <a:bodyPr/>
          <a:lstStyle/>
          <a:p>
            <a:endParaRPr lang="ru-RU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9D0BF4-0B45-841E-710B-CE0A79FC8417}"/>
              </a:ext>
            </a:extLst>
          </p:cNvPr>
          <p:cNvSpPr txBox="1"/>
          <p:nvPr/>
        </p:nvSpPr>
        <p:spPr>
          <a:xfrm>
            <a:off x="8550467" y="6338986"/>
            <a:ext cx="30764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latin typeface="+mn-lt"/>
              </a:rPr>
              <a:t>https://</a:t>
            </a:r>
            <a:r>
              <a:rPr lang="en" dirty="0" err="1">
                <a:latin typeface="+mn-lt"/>
              </a:rPr>
              <a:t>peerj.com</a:t>
            </a:r>
            <a:r>
              <a:rPr lang="en" dirty="0">
                <a:latin typeface="+mn-lt"/>
              </a:rPr>
              <a:t>/articles/cs-1938/</a:t>
            </a:r>
            <a:endParaRPr lang="ru-RU" dirty="0">
              <a:latin typeface="+mn-lt"/>
            </a:endParaRPr>
          </a:p>
        </p:txBody>
      </p:sp>
      <p:pic>
        <p:nvPicPr>
          <p:cNvPr id="1026" name="Picture 2" descr="Offloading the computational complexity of transfer learning with generic  features [PeerJ]">
            <a:extLst>
              <a:ext uri="{FF2B5EF4-FFF2-40B4-BE49-F238E27FC236}">
                <a16:creationId xmlns:a16="http://schemas.microsoft.com/office/drawing/2014/main" id="{7D235523-21AD-28AC-6C9D-177817B15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708" y="4081472"/>
            <a:ext cx="3835902" cy="200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5C0432-7F99-991E-CEF3-53B13C451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97" y="1039876"/>
            <a:ext cx="7697796" cy="5242588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7987481" y="2440580"/>
            <a:ext cx="0" cy="3541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9D0BF4-0B45-841E-710B-CE0A79FC8417}"/>
              </a:ext>
            </a:extLst>
          </p:cNvPr>
          <p:cNvSpPr txBox="1"/>
          <p:nvPr/>
        </p:nvSpPr>
        <p:spPr>
          <a:xfrm>
            <a:off x="8337636" y="3773695"/>
            <a:ext cx="35878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+mn-lt"/>
              </a:rPr>
              <a:t>Использование </a:t>
            </a:r>
            <a:r>
              <a:rPr lang="ru-RU" dirty="0" err="1">
                <a:latin typeface="+mn-lt"/>
              </a:rPr>
              <a:t>предобученных</a:t>
            </a:r>
            <a:r>
              <a:rPr lang="ru-RU" dirty="0">
                <a:latin typeface="+mn-lt"/>
              </a:rPr>
              <a:t> моделей</a:t>
            </a:r>
          </a:p>
        </p:txBody>
      </p:sp>
    </p:spTree>
    <p:extLst>
      <p:ext uri="{BB962C8B-B14F-4D97-AF65-F5344CB8AC3E}">
        <p14:creationId xmlns:p14="http://schemas.microsoft.com/office/powerpoint/2010/main" val="24905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7105" y="66022"/>
            <a:ext cx="10515600" cy="854075"/>
          </a:xfrm>
        </p:spPr>
        <p:txBody>
          <a:bodyPr/>
          <a:lstStyle/>
          <a:p>
            <a:r>
              <a:rPr lang="ru-RU" dirty="0"/>
              <a:t>В индустрии данные важнее моделей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50378" y="803305"/>
            <a:ext cx="11263357" cy="5947873"/>
          </a:xfrm>
        </p:spPr>
        <p:txBody>
          <a:bodyPr>
            <a:normAutofit/>
          </a:bodyPr>
          <a:lstStyle/>
          <a:p>
            <a:pPr marL="542925" lvl="1">
              <a:lnSpc>
                <a:spcPct val="110000"/>
              </a:lnSpc>
              <a:spcBef>
                <a:spcPts val="600"/>
              </a:spcBef>
            </a:pPr>
            <a:r>
              <a:rPr lang="ru-RU" sz="2200" b="1" dirty="0"/>
              <a:t>Качество работы модели это на 80% качество данных</a:t>
            </a:r>
          </a:p>
          <a:p>
            <a:pPr marL="1000125" lvl="2">
              <a:lnSpc>
                <a:spcPct val="110000"/>
              </a:lnSpc>
              <a:spcBef>
                <a:spcPts val="600"/>
              </a:spcBef>
            </a:pPr>
            <a:r>
              <a:rPr lang="ru-RU" sz="1800" dirty="0"/>
              <a:t>Также надежность, безопасность, этичность работы модели – это данные.</a:t>
            </a:r>
          </a:p>
          <a:p>
            <a:pPr marL="542925" lvl="1">
              <a:lnSpc>
                <a:spcPct val="110000"/>
              </a:lnSpc>
              <a:spcBef>
                <a:spcPts val="600"/>
              </a:spcBef>
            </a:pPr>
            <a:r>
              <a:rPr lang="ru-RU" sz="2200" dirty="0"/>
              <a:t>Основные затраты — данные (сбор, очистка и преобразование, разметка)</a:t>
            </a:r>
          </a:p>
          <a:p>
            <a:pPr marL="1000125" lvl="2">
              <a:lnSpc>
                <a:spcPct val="110000"/>
              </a:lnSpc>
              <a:spcBef>
                <a:spcPts val="600"/>
              </a:spcBef>
            </a:pPr>
            <a:r>
              <a:rPr lang="ru-RU" sz="1800" dirty="0"/>
              <a:t>Большие модели = Много данных</a:t>
            </a:r>
            <a:endParaRPr lang="en-US" sz="1800" dirty="0"/>
          </a:p>
          <a:p>
            <a:pPr marL="542925" lvl="1">
              <a:lnSpc>
                <a:spcPct val="110000"/>
              </a:lnSpc>
              <a:spcBef>
                <a:spcPts val="600"/>
              </a:spcBef>
            </a:pPr>
            <a:r>
              <a:rPr lang="ru-RU" sz="2200" i="1" u="sng" dirty="0"/>
              <a:t>Качественные данные – это данные, которые соответствуют всем предположениям о них </a:t>
            </a:r>
            <a:endParaRPr lang="ru-RU" sz="2200" dirty="0"/>
          </a:p>
          <a:p>
            <a:pPr marL="1000125" lvl="2">
              <a:lnSpc>
                <a:spcPct val="110000"/>
              </a:lnSpc>
              <a:spcBef>
                <a:spcPts val="600"/>
              </a:spcBef>
            </a:pPr>
            <a:r>
              <a:rPr lang="ru-RU" sz="1800" dirty="0" err="1"/>
              <a:t>напр</a:t>
            </a:r>
            <a:r>
              <a:rPr lang="ru-RU" sz="1800" dirty="0"/>
              <a:t>, нет пропусков, все числа </a:t>
            </a:r>
            <a:r>
              <a:rPr lang="en-US" sz="1800" dirty="0"/>
              <a:t>&gt;0</a:t>
            </a:r>
            <a:r>
              <a:rPr lang="ru-RU" sz="1800" dirty="0"/>
              <a:t> или категорий – те что задали)</a:t>
            </a:r>
          </a:p>
          <a:p>
            <a:pPr marL="1000125" lvl="3">
              <a:lnSpc>
                <a:spcPct val="110000"/>
              </a:lnSpc>
              <a:spcBef>
                <a:spcPts val="600"/>
              </a:spcBef>
            </a:pPr>
            <a:r>
              <a:rPr lang="ru-RU" sz="1600" dirty="0"/>
              <a:t>Предположения о данных нужно проверять</a:t>
            </a:r>
          </a:p>
          <a:p>
            <a:pPr marL="542925" lvl="1">
              <a:spcBef>
                <a:spcPts val="1000"/>
              </a:spcBef>
            </a:pPr>
            <a:endParaRPr lang="en-US" sz="2000" dirty="0"/>
          </a:p>
          <a:p>
            <a:pPr marL="542925" lvl="1">
              <a:spcBef>
                <a:spcPts val="1000"/>
              </a:spcBef>
            </a:pPr>
            <a:endParaRPr lang="ru-RU" sz="2000" dirty="0"/>
          </a:p>
          <a:p>
            <a:pPr marL="542925"/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514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3677" y="212271"/>
            <a:ext cx="10892948" cy="521155"/>
          </a:xfrm>
        </p:spPr>
        <p:txBody>
          <a:bodyPr>
            <a:noAutofit/>
          </a:bodyPr>
          <a:lstStyle/>
          <a:p>
            <a:pPr algn="ctr"/>
            <a:r>
              <a:rPr lang="ru-RU" dirty="0"/>
              <a:t>Дата-</a:t>
            </a:r>
            <a:r>
              <a:rPr lang="ru-RU" dirty="0" err="1"/>
              <a:t>центричный</a:t>
            </a:r>
            <a:r>
              <a:rPr lang="ru-RU" dirty="0"/>
              <a:t> подход</a:t>
            </a: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269408"/>
              </p:ext>
            </p:extLst>
          </p:nvPr>
        </p:nvGraphicFramePr>
        <p:xfrm>
          <a:off x="203677" y="817722"/>
          <a:ext cx="11613196" cy="46761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2594">
                  <a:extLst>
                    <a:ext uri="{9D8B030D-6E8A-4147-A177-3AD203B41FA5}">
                      <a16:colId xmlns:a16="http://schemas.microsoft.com/office/drawing/2014/main" val="1995745424"/>
                    </a:ext>
                  </a:extLst>
                </a:gridCol>
                <a:gridCol w="5513777">
                  <a:extLst>
                    <a:ext uri="{9D8B030D-6E8A-4147-A177-3AD203B41FA5}">
                      <a16:colId xmlns:a16="http://schemas.microsoft.com/office/drawing/2014/main" val="556541964"/>
                    </a:ext>
                  </a:extLst>
                </a:gridCol>
                <a:gridCol w="5136825">
                  <a:extLst>
                    <a:ext uri="{9D8B030D-6E8A-4147-A177-3AD203B41FA5}">
                      <a16:colId xmlns:a16="http://schemas.microsoft.com/office/drawing/2014/main" val="451569383"/>
                    </a:ext>
                  </a:extLst>
                </a:gridCol>
              </a:tblGrid>
              <a:tr h="1262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ru-RU" sz="19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000" b="1" dirty="0"/>
                        <a:t>Модели-</a:t>
                      </a:r>
                      <a:r>
                        <a:rPr lang="ru-RU" sz="2000" b="1" dirty="0" err="1"/>
                        <a:t>центричный</a:t>
                      </a:r>
                      <a:r>
                        <a:rPr lang="ru-RU" sz="2000" b="1" dirty="0"/>
                        <a:t> подход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000" b="1" dirty="0"/>
                        <a:t>Дата-</a:t>
                      </a:r>
                      <a:r>
                        <a:rPr lang="ru-RU" sz="2000" b="1" dirty="0" err="1"/>
                        <a:t>центричный</a:t>
                      </a:r>
                      <a:r>
                        <a:rPr lang="ru-RU" sz="2000" b="1" dirty="0"/>
                        <a:t> подход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28226"/>
                  </a:ext>
                </a:extLst>
              </a:tr>
              <a:tr h="9083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900" b="0" dirty="0"/>
                        <a:t>Цель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900" dirty="0"/>
                        <a:t>Есть </a:t>
                      </a:r>
                      <a:r>
                        <a:rPr lang="ru-RU" sz="1900" dirty="0" err="1"/>
                        <a:t>датасет</a:t>
                      </a:r>
                      <a:r>
                        <a:rPr lang="ru-RU" sz="1900" dirty="0"/>
                        <a:t> – нужно найти лучшую модель, и выбрать постановку задачи </a:t>
                      </a:r>
                      <a:r>
                        <a:rPr lang="ru-RU" sz="1900" dirty="0" err="1"/>
                        <a:t>котырые</a:t>
                      </a:r>
                      <a:r>
                        <a:rPr lang="ru-RU" sz="1900" dirty="0"/>
                        <a:t> дадут лучшую метрику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900" dirty="0"/>
                        <a:t>Системно</a:t>
                      </a:r>
                      <a:r>
                        <a:rPr lang="en-US" sz="1900" dirty="0"/>
                        <a:t>/</a:t>
                      </a:r>
                      <a:r>
                        <a:rPr lang="ru-RU" sz="1900" dirty="0" err="1"/>
                        <a:t>агоритмически</a:t>
                      </a:r>
                      <a:r>
                        <a:rPr lang="ru-RU" sz="1900" dirty="0"/>
                        <a:t> улучшаем набор данных для лучших результатов на имеющейся модели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991922"/>
                  </a:ext>
                </a:extLst>
              </a:tr>
              <a:tr h="5253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0" dirty="0"/>
                        <a:t>Лучшая модель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900" dirty="0"/>
                        <a:t>та, которая в среднем дает лучшую метрику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baseline="0" dirty="0" err="1"/>
                        <a:t>Т</a:t>
                      </a:r>
                      <a:r>
                        <a:rPr lang="ru-RU" sz="1900" baseline="0" dirty="0"/>
                        <a:t>а, которая дает лучшую метрику на конкретных важных данных</a:t>
                      </a:r>
                      <a:endParaRPr lang="ru-RU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912008"/>
                  </a:ext>
                </a:extLst>
              </a:tr>
              <a:tr h="360456">
                <a:tc>
                  <a:txBody>
                    <a:bodyPr/>
                    <a:lstStyle/>
                    <a:p>
                      <a:pPr algn="ctr"/>
                      <a:r>
                        <a:rPr lang="ru-RU" sz="1800" b="0" baseline="0" dirty="0"/>
                        <a:t>Подход</a:t>
                      </a:r>
                      <a:endParaRPr lang="ru-RU" sz="18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ru-RU" sz="1900" dirty="0"/>
                        <a:t>Научно-исследовательский </a:t>
                      </a:r>
                      <a:r>
                        <a:rPr lang="en-US" sz="1900" dirty="0"/>
                        <a:t>(TRL 1</a:t>
                      </a:r>
                      <a:r>
                        <a:rPr lang="ru-RU" sz="1900" dirty="0"/>
                        <a:t> – </a:t>
                      </a:r>
                      <a:r>
                        <a:rPr lang="en-US" sz="1900" dirty="0"/>
                        <a:t>5)</a:t>
                      </a:r>
                      <a:endParaRPr lang="ru-RU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900" dirty="0"/>
                        <a:t>Продуктовый</a:t>
                      </a:r>
                      <a:r>
                        <a:rPr lang="en-US" sz="1900" dirty="0"/>
                        <a:t> (</a:t>
                      </a:r>
                      <a:r>
                        <a:rPr lang="ru-RU" sz="1900" dirty="0"/>
                        <a:t>TR</a:t>
                      </a:r>
                      <a:r>
                        <a:rPr lang="en-US" sz="1900" dirty="0"/>
                        <a:t>L 4+)</a:t>
                      </a:r>
                      <a:endParaRPr lang="ru-RU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093775"/>
                  </a:ext>
                </a:extLst>
              </a:tr>
              <a:tr h="360456"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/>
                        <a:t>Ошибка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Дешевая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Дорогая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317446"/>
                  </a:ext>
                </a:extLst>
              </a:tr>
              <a:tr h="1938289">
                <a:tc>
                  <a:txBody>
                    <a:bodyPr/>
                    <a:lstStyle/>
                    <a:p>
                      <a:pPr marL="0" marR="0" lvl="2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600" b="0" dirty="0"/>
                        <a:t>Гипотезы</a:t>
                      </a:r>
                      <a:endParaRPr lang="en-US" sz="1600" b="0" dirty="0"/>
                    </a:p>
                    <a:p>
                      <a:pPr marL="342900" lvl="2" indent="-342900" algn="ctr">
                        <a:buFont typeface="Arial" panose="020B0604020202020204" pitchFamily="34" charset="0"/>
                        <a:buChar char="•"/>
                      </a:pPr>
                      <a:endParaRPr lang="ru-RU" sz="1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9388" lvl="1" indent="-163513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700" dirty="0"/>
                        <a:t>Типы моделей (напр. нейронные сети и деревья) </a:t>
                      </a:r>
                    </a:p>
                    <a:p>
                      <a:pPr marL="179388" lvl="1" indent="-163513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700" dirty="0"/>
                        <a:t>Подход к задаче (напр. Аномалии или регрессия)</a:t>
                      </a:r>
                    </a:p>
                    <a:p>
                      <a:pPr marL="179388" lvl="2" indent="-163513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900" dirty="0" err="1"/>
                        <a:t>Н</a:t>
                      </a:r>
                      <a:r>
                        <a:rPr lang="ru-RU" sz="1900" dirty="0" err="1"/>
                        <a:t>астройка</a:t>
                      </a:r>
                      <a:r>
                        <a:rPr lang="ru-RU" sz="1900" dirty="0"/>
                        <a:t> их </a:t>
                      </a:r>
                      <a:r>
                        <a:rPr lang="ru-RU" sz="1900" dirty="0" err="1"/>
                        <a:t>гиперпараметров</a:t>
                      </a:r>
                      <a:r>
                        <a:rPr lang="ru-RU" sz="1900" dirty="0"/>
                        <a:t> модели</a:t>
                      </a:r>
                    </a:p>
                    <a:p>
                      <a:pPr marL="179388" lvl="2" indent="-163513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900" dirty="0"/>
                        <a:t>изменение функции потерь и параметров обучения</a:t>
                      </a:r>
                    </a:p>
                    <a:p>
                      <a:pPr marL="179388" lvl="2" indent="-163513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900" dirty="0"/>
                        <a:t>Регуляризация модели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sz="1900" dirty="0"/>
                        <a:t>Очистка</a:t>
                      </a:r>
                      <a:r>
                        <a:rPr lang="ru-RU" sz="1900" baseline="0" dirty="0"/>
                        <a:t> данных,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sz="1900" baseline="0" dirty="0"/>
                        <a:t>Преобразование данных: напр. </a:t>
                      </a:r>
                      <a:r>
                        <a:rPr lang="ru-RU" sz="1900" baseline="0" dirty="0" err="1"/>
                        <a:t>логорифмирование</a:t>
                      </a:r>
                      <a:endParaRPr lang="en-US" sz="1900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sz="1900" dirty="0"/>
                        <a:t>«Понимание» данных и разметки например, </a:t>
                      </a:r>
                      <a:r>
                        <a:rPr lang="en-US" sz="1900" dirty="0"/>
                        <a:t>curriculum learning</a:t>
                      </a:r>
                      <a:r>
                        <a:rPr lang="ru-RU" sz="1900" dirty="0"/>
                        <a:t>,</a:t>
                      </a:r>
                      <a:r>
                        <a:rPr lang="ru-RU" sz="1900" baseline="0" dirty="0"/>
                        <a:t> </a:t>
                      </a:r>
                      <a:r>
                        <a:rPr lang="en-US" sz="1900" dirty="0"/>
                        <a:t>confident learning</a:t>
                      </a:r>
                      <a:r>
                        <a:rPr lang="ru-RU" sz="1900" dirty="0"/>
                        <a:t> , </a:t>
                      </a:r>
                      <a:r>
                        <a:rPr lang="en-US" sz="1900" dirty="0"/>
                        <a:t>active</a:t>
                      </a:r>
                      <a:r>
                        <a:rPr lang="en-US" sz="1900" baseline="0" dirty="0"/>
                        <a:t> learning</a:t>
                      </a:r>
                      <a:endParaRPr lang="ru-RU" sz="19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252728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250B91-0F07-BEF1-93E8-95C99627E1CE}"/>
              </a:ext>
            </a:extLst>
          </p:cNvPr>
          <p:cNvSpPr txBox="1"/>
          <p:nvPr/>
        </p:nvSpPr>
        <p:spPr>
          <a:xfrm>
            <a:off x="9858375" y="6511653"/>
            <a:ext cx="26039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https://dcai.csail.mit.edu/</a:t>
            </a:r>
            <a:endParaRPr lang="ru-RU" dirty="0">
              <a:latin typeface="+mn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33610" y="5427323"/>
            <a:ext cx="1103769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latin typeface="+mn-lt"/>
              </a:rPr>
              <a:t>Модельно-</a:t>
            </a:r>
            <a:r>
              <a:rPr lang="ru-RU" sz="1600" dirty="0" err="1">
                <a:latin typeface="+mn-lt"/>
              </a:rPr>
              <a:t>центричных</a:t>
            </a:r>
            <a:r>
              <a:rPr lang="ru-RU" sz="1600" dirty="0">
                <a:latin typeface="+mn-lt"/>
              </a:rPr>
              <a:t> подход основан на создании наилучшей модели для данного набора данных, в то время как ИИ, ориентированный на данные, основан на систематическом и алгоритмическом создании наилучшего набора данных для использования в фиксированной модели ИИ.</a:t>
            </a:r>
          </a:p>
          <a:p>
            <a:pPr algn="ctr"/>
            <a:r>
              <a:rPr lang="ru-RU" sz="1600" dirty="0">
                <a:latin typeface="+mn-lt"/>
              </a:rPr>
              <a:t>	Самые лучшие результаты – когда учтены оба подхода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2971145" y="6437956"/>
            <a:ext cx="47099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https://dcai.csail.mit.edu/2024/data-centric-model-centric/</a:t>
            </a:r>
          </a:p>
        </p:txBody>
      </p:sp>
    </p:spTree>
    <p:extLst>
      <p:ext uri="{BB962C8B-B14F-4D97-AF65-F5344CB8AC3E}">
        <p14:creationId xmlns:p14="http://schemas.microsoft.com/office/powerpoint/2010/main" val="387575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98473"/>
            <a:ext cx="10515600" cy="1325563"/>
          </a:xfrm>
        </p:spPr>
        <p:txBody>
          <a:bodyPr/>
          <a:lstStyle/>
          <a:p>
            <a:r>
              <a:rPr lang="ru-RU" dirty="0"/>
              <a:t>МО и дата </a:t>
            </a:r>
            <a:r>
              <a:rPr lang="ru-RU" dirty="0" err="1"/>
              <a:t>центричный</a:t>
            </a:r>
            <a:r>
              <a:rPr lang="ru-RU" dirty="0"/>
              <a:t> проект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61539" y="5010150"/>
            <a:ext cx="26965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8D9195"/>
                </a:solidFill>
                <a:latin typeface="IBM Plex Sans"/>
              </a:rPr>
              <a:t>Model-centric ML application 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7494156" y="5853211"/>
            <a:ext cx="25186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8D9195"/>
                </a:solidFill>
                <a:latin typeface="IBM Plex Sans"/>
              </a:rPr>
              <a:t>Data-centric ML application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638870" y="6311900"/>
            <a:ext cx="57326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https://neptune.ai/blog/data-centric-vs-model-centric-machine-learning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6567620" y="6311900"/>
            <a:ext cx="4371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https://www.nature.com/articles/s41598-024-73643-x</a:t>
            </a:r>
          </a:p>
        </p:txBody>
      </p:sp>
      <p:pic>
        <p:nvPicPr>
          <p:cNvPr id="7174" name="Picture 6" descr="fig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45" y="2598846"/>
            <a:ext cx="4490905" cy="220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fig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780" y="1499492"/>
            <a:ext cx="6524625" cy="408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73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5828"/>
          </a:xfrm>
        </p:spPr>
        <p:txBody>
          <a:bodyPr/>
          <a:lstStyle/>
          <a:p>
            <a:r>
              <a:rPr lang="ru-RU" dirty="0">
                <a:latin typeface="+mn-lt"/>
              </a:rPr>
              <a:t>Потребности </a:t>
            </a:r>
            <a:r>
              <a:rPr lang="ru-RU" dirty="0" err="1">
                <a:latin typeface="+mn-lt"/>
              </a:rPr>
              <a:t>ии</a:t>
            </a:r>
            <a:r>
              <a:rPr lang="ru-RU" dirty="0">
                <a:latin typeface="+mn-lt"/>
              </a:rPr>
              <a:t> проекта</a:t>
            </a:r>
          </a:p>
        </p:txBody>
      </p:sp>
      <p:pic>
        <p:nvPicPr>
          <p:cNvPr id="1026" name="Picture 2" descr="https://habrastorage.org/r/w1560/webt/dm/8u/hi/dm8uhihmgschlytibgwgy8legw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2" r="21190" b="12219"/>
          <a:stretch/>
        </p:blipFill>
        <p:spPr bwMode="auto">
          <a:xfrm>
            <a:off x="4374883" y="1245306"/>
            <a:ext cx="6883014" cy="393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305668" y="6464499"/>
            <a:ext cx="41328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https://habr.com/ru/companies/vk/articles/749850/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924804" y="6299299"/>
            <a:ext cx="59105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https://medium.com/hackernoon/the-ai-hierarchy-of-needs-18f111fcc007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2488" y="1193554"/>
            <a:ext cx="3468329" cy="3508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altLang="ru-RU" sz="1200">
                <a:solidFill>
                  <a:srgbClr val="333333"/>
                </a:solidFill>
                <a:latin typeface="+mn-lt"/>
              </a:rPr>
              <a:t>Эндрю Ын, учредитель DeepLearning.AI и Landing AI:</a:t>
            </a:r>
            <a:r>
              <a:rPr lang="ru-RU" altLang="ru-RU" sz="800">
                <a:solidFill>
                  <a:schemeClr val="tx1"/>
                </a:solidFill>
                <a:latin typeface="+mn-lt"/>
              </a:rPr>
              <a:t/>
            </a:r>
            <a:br>
              <a:rPr lang="ru-RU" altLang="ru-RU" sz="800">
                <a:solidFill>
                  <a:schemeClr val="tx1"/>
                </a:solidFill>
                <a:latin typeface="+mn-lt"/>
              </a:rPr>
            </a:br>
            <a:r>
              <a:rPr lang="ru-RU" altLang="ru-RU" sz="1800">
                <a:solidFill>
                  <a:schemeClr val="tx1"/>
                </a:solidFill>
                <a:latin typeface="+mn-lt"/>
              </a:rPr>
              <a:t/>
            </a:r>
            <a:br>
              <a:rPr lang="ru-RU" altLang="ru-RU" sz="1800">
                <a:solidFill>
                  <a:schemeClr val="tx1"/>
                </a:solidFill>
                <a:latin typeface="+mn-lt"/>
              </a:rPr>
            </a:br>
            <a:r>
              <a:rPr lang="ru-RU" altLang="ru-RU" sz="1800">
                <a:solidFill>
                  <a:schemeClr val="tx1"/>
                </a:solidFill>
                <a:latin typeface="+mn-lt"/>
              </a:rPr>
              <a:t>Компаниям нужно делать ставку не на код, а на разработку системных, надежных и эффективных методов повышения качества данных. Иными словами, компаниям нужно переходить от подхода Model-centric к Data-centric.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722488" y="5447844"/>
            <a:ext cx="41328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https://habr.com/ru/companies/vk/articles/749852/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B8B022-79E2-9CD2-5508-29FD85D414D7}"/>
              </a:ext>
            </a:extLst>
          </p:cNvPr>
          <p:cNvSpPr txBox="1"/>
          <p:nvPr/>
        </p:nvSpPr>
        <p:spPr>
          <a:xfrm>
            <a:off x="8607407" y="4548318"/>
            <a:ext cx="1516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n-lt"/>
              </a:rPr>
              <a:t>Автоматизация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A8466B-1AC8-6F58-8EC7-09BE47014B21}"/>
              </a:ext>
            </a:extLst>
          </p:cNvPr>
          <p:cNvSpPr txBox="1"/>
          <p:nvPr/>
        </p:nvSpPr>
        <p:spPr>
          <a:xfrm>
            <a:off x="8436756" y="3897586"/>
            <a:ext cx="1516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n-lt"/>
              </a:rPr>
              <a:t>Цифровизация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A61907-2BD4-AB65-1AC4-FB4632A53144}"/>
              </a:ext>
            </a:extLst>
          </p:cNvPr>
          <p:cNvSpPr txBox="1"/>
          <p:nvPr/>
        </p:nvSpPr>
        <p:spPr>
          <a:xfrm>
            <a:off x="8260628" y="3144363"/>
            <a:ext cx="2000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n-lt"/>
              </a:rPr>
              <a:t>Первичный анализ, визуализация БД</a:t>
            </a:r>
          </a:p>
        </p:txBody>
      </p:sp>
    </p:spTree>
    <p:extLst>
      <p:ext uri="{BB962C8B-B14F-4D97-AF65-F5344CB8AC3E}">
        <p14:creationId xmlns:p14="http://schemas.microsoft.com/office/powerpoint/2010/main" val="210326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44929"/>
            <a:ext cx="11859986" cy="440871"/>
          </a:xfrm>
        </p:spPr>
        <p:txBody>
          <a:bodyPr>
            <a:normAutofit fontScale="90000"/>
          </a:bodyPr>
          <a:lstStyle/>
          <a:p>
            <a:r>
              <a:rPr lang="ru-RU" dirty="0" err="1"/>
              <a:t>Пайплайн</a:t>
            </a:r>
            <a:r>
              <a:rPr lang="ru-RU" dirty="0"/>
              <a:t> — это способ организовать поток данных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8857" y="711200"/>
            <a:ext cx="11399157" cy="5346700"/>
          </a:xfrm>
        </p:spPr>
        <p:txBody>
          <a:bodyPr>
            <a:normAutofit/>
          </a:bodyPr>
          <a:lstStyle/>
          <a:p>
            <a:pPr marL="1143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100" dirty="0"/>
              <a:t>ETL (</a:t>
            </a:r>
            <a:r>
              <a:rPr lang="ru-RU" sz="2100" dirty="0" err="1"/>
              <a:t>Extract</a:t>
            </a:r>
            <a:r>
              <a:rPr lang="ru-RU" sz="2100" dirty="0"/>
              <a:t> — </a:t>
            </a:r>
            <a:r>
              <a:rPr lang="ru-RU" sz="2100" dirty="0" err="1"/>
              <a:t>Transform</a:t>
            </a:r>
            <a:r>
              <a:rPr lang="ru-RU" sz="2100" dirty="0"/>
              <a:t> — </a:t>
            </a:r>
            <a:r>
              <a:rPr lang="ru-RU" sz="2100" dirty="0" err="1"/>
              <a:t>Load</a:t>
            </a:r>
            <a:r>
              <a:rPr lang="ru-RU" sz="2100" dirty="0"/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100" dirty="0"/>
              <a:t>Определить, какие данные и откуда вы хотите собрать.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100" dirty="0"/>
              <a:t>Объединить эти источники, преобразовать данные в выбранный формат, устранить несогласованности и исправить ошибки.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100" dirty="0"/>
              <a:t>Спроектировать хранилище и хранить там обработанные и очищенные данные.</a:t>
            </a:r>
            <a:br>
              <a:rPr lang="ru-RU" sz="2100" dirty="0"/>
            </a:br>
            <a:r>
              <a:rPr lang="ru-RU" sz="2100" dirty="0"/>
              <a:t>Автоматизировать весь процесс, чтобы он выполнялся без участия сотрудников.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100" dirty="0" err="1"/>
              <a:t>Пайплайн</a:t>
            </a:r>
            <a:r>
              <a:rPr lang="ru-RU" sz="2100" dirty="0"/>
              <a:t> данных должен автоматически запускаться с определенным интервалом или после определенного события.</a:t>
            </a:r>
          </a:p>
          <a:p>
            <a:pPr marL="114300" indent="0">
              <a:buNone/>
            </a:pP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3134" t="7251" b="4170"/>
          <a:stretch/>
        </p:blipFill>
        <p:spPr>
          <a:xfrm>
            <a:off x="3066291" y="3429000"/>
            <a:ext cx="8605009" cy="297815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6832600" y="6432550"/>
            <a:ext cx="43307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i="1" dirty="0"/>
              <a:t>https://habr.com/ru/companies/vk/articles/749852/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20700" y="3937783"/>
            <a:ext cx="25781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333333"/>
                </a:solidFill>
                <a:latin typeface="-apple-system"/>
              </a:rPr>
              <a:t>Если правильно настроить </a:t>
            </a:r>
            <a:r>
              <a:rPr lang="ru-RU" b="1" dirty="0" err="1">
                <a:solidFill>
                  <a:srgbClr val="333333"/>
                </a:solidFill>
                <a:latin typeface="-apple-system"/>
              </a:rPr>
              <a:t>пайплайны</a:t>
            </a:r>
            <a:r>
              <a:rPr lang="ru-RU" b="1" dirty="0">
                <a:solidFill>
                  <a:srgbClr val="333333"/>
                </a:solidFill>
                <a:latin typeface="-apple-system"/>
              </a:rPr>
              <a:t>, компания сможет извлекать пользу из данных даже без современного машинного обучения.</a:t>
            </a:r>
            <a:r>
              <a:rPr lang="ru-RU" dirty="0">
                <a:solidFill>
                  <a:srgbClr val="333333"/>
                </a:solidFill>
                <a:latin typeface="-apple-system"/>
              </a:rPr>
              <a:t> 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784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3E5C2D-68E5-D660-6A64-61173772E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1" y="109809"/>
            <a:ext cx="11106150" cy="816067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+mn-lt"/>
              </a:rPr>
              <a:t>Разметка данных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>
              <a:latin typeface="+mn-lt"/>
            </a:endParaRPr>
          </a:p>
        </p:txBody>
      </p:sp>
      <p:pic>
        <p:nvPicPr>
          <p:cNvPr id="6" name="Picture 2" descr="How to Use Polygon Annotation and Labeling with Roboflo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3" t="14222" r="716" b="8128"/>
          <a:stretch/>
        </p:blipFill>
        <p:spPr bwMode="auto">
          <a:xfrm>
            <a:off x="7630812" y="221379"/>
            <a:ext cx="4037313" cy="244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025" y="2662517"/>
            <a:ext cx="3674240" cy="2015756"/>
          </a:xfrm>
          <a:prstGeom prst="rect">
            <a:avLst/>
          </a:prstGeom>
        </p:spPr>
      </p:pic>
      <p:pic>
        <p:nvPicPr>
          <p:cNvPr id="2052" name="Picture 4" descr="https://developers.arcgis.com/python/latest/guide/base64-images/labeling-text-using-doccano-ga448c49a-14ba-bb06-43f8-04cdc741411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35" y="681037"/>
            <a:ext cx="5572125" cy="252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chine learning - Interactive labeling/annotating of time series data -  Data Science Stack Exchan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35" y="3282468"/>
            <a:ext cx="5304785" cy="326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4825" y="4789843"/>
            <a:ext cx="3674240" cy="194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77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4355</TotalTime>
  <Words>2640</Words>
  <Application>Microsoft Office PowerPoint</Application>
  <PresentationFormat>Широкоэкранный</PresentationFormat>
  <Paragraphs>345</Paragraphs>
  <Slides>30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8" baseType="lpstr">
      <vt:lpstr>Arial</vt:lpstr>
      <vt:lpstr>-apple-system</vt:lpstr>
      <vt:lpstr>IBM Plex Sans</vt:lpstr>
      <vt:lpstr>Roboto Medium</vt:lpstr>
      <vt:lpstr>Calibri</vt:lpstr>
      <vt:lpstr>Inter</vt:lpstr>
      <vt:lpstr>Raleway</vt:lpstr>
      <vt:lpstr>Тема Office</vt:lpstr>
      <vt:lpstr>Дата-центричный подход. </vt:lpstr>
      <vt:lpstr>Факторы качества ИИ модели</vt:lpstr>
      <vt:lpstr>Проблемы данных – это проблемы с решением задачи</vt:lpstr>
      <vt:lpstr>В индустрии данные важнее моделей</vt:lpstr>
      <vt:lpstr>Дата-центричный подход</vt:lpstr>
      <vt:lpstr>МО и дата центричный проект</vt:lpstr>
      <vt:lpstr>Потребности ии проекта</vt:lpstr>
      <vt:lpstr>Пайплайн — это способ организовать поток данных</vt:lpstr>
      <vt:lpstr>Разметка данных</vt:lpstr>
      <vt:lpstr>Разметка данных</vt:lpstr>
      <vt:lpstr>Специфика разметки данных</vt:lpstr>
      <vt:lpstr>Особые техники работы с данными:  </vt:lpstr>
      <vt:lpstr>Ручная разметка</vt:lpstr>
      <vt:lpstr>Ошибки есть даже в самых популярных наборах данных</vt:lpstr>
      <vt:lpstr>Ошибки разметки есть везде</vt:lpstr>
      <vt:lpstr>Пайплайн датацентричного подхода</vt:lpstr>
      <vt:lpstr>Тестирование Data Engine</vt:lpstr>
      <vt:lpstr>Проблемы тестовых и тренировочных данных</vt:lpstr>
      <vt:lpstr>Проблема несбалансированных выборок</vt:lpstr>
      <vt:lpstr>Проблема Даталики</vt:lpstr>
      <vt:lpstr>Проблема Выбросы vs Крайние случаи vs точки перехода</vt:lpstr>
      <vt:lpstr>Проблема Сдвиг распределения distribution-shift</vt:lpstr>
      <vt:lpstr>Проблема Сдвиг распределения distribution-shift</vt:lpstr>
      <vt:lpstr>Проблема Сдвиг распределения distribution-shift</vt:lpstr>
      <vt:lpstr>Дата-центричная оценка качества модели</vt:lpstr>
      <vt:lpstr>Методы дата-центричного поиска проблем</vt:lpstr>
      <vt:lpstr>Датацентиричное улучшение качества</vt:lpstr>
      <vt:lpstr>Создание обучающего набора данных</vt:lpstr>
      <vt:lpstr>Что делать, если данных мало</vt:lpstr>
      <vt:lpstr>Перенос обучения близость домена: объем данных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Жизненный цикл проектов искусственного интеллекта</dc:title>
  <dc:creator>User</dc:creator>
  <cp:lastModifiedBy>Ронкин Михаил Владимирович</cp:lastModifiedBy>
  <cp:revision>358</cp:revision>
  <dcterms:created xsi:type="dcterms:W3CDTF">2022-06-09T07:43:07Z</dcterms:created>
  <dcterms:modified xsi:type="dcterms:W3CDTF">2025-11-28T13:52:43Z</dcterms:modified>
</cp:coreProperties>
</file>